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9" r:id="rId5"/>
  </p:sldMasterIdLst>
  <p:notesMasterIdLst>
    <p:notesMasterId r:id="rId22"/>
  </p:notesMasterIdLst>
  <p:handoutMasterIdLst>
    <p:handoutMasterId r:id="rId23"/>
  </p:handoutMasterIdLst>
  <p:sldIdLst>
    <p:sldId id="292" r:id="rId6"/>
    <p:sldId id="275" r:id="rId7"/>
    <p:sldId id="276" r:id="rId8"/>
    <p:sldId id="296" r:id="rId9"/>
    <p:sldId id="297" r:id="rId10"/>
    <p:sldId id="313" r:id="rId11"/>
    <p:sldId id="298" r:id="rId12"/>
    <p:sldId id="300" r:id="rId13"/>
    <p:sldId id="314" r:id="rId14"/>
    <p:sldId id="315" r:id="rId15"/>
    <p:sldId id="317" r:id="rId16"/>
    <p:sldId id="316" r:id="rId17"/>
    <p:sldId id="312" r:id="rId18"/>
    <p:sldId id="307" r:id="rId19"/>
    <p:sldId id="318" r:id="rId20"/>
    <p:sldId id="289"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577" autoAdjust="0"/>
    <p:restoredTop sz="95634"/>
  </p:normalViewPr>
  <p:slideViewPr>
    <p:cSldViewPr snapToGrid="0" showGuides="1">
      <p:cViewPr varScale="1">
        <p:scale>
          <a:sx n="113" d="100"/>
          <a:sy n="113" d="100"/>
        </p:scale>
        <p:origin x="534" y="96"/>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handoutMaster" Target="handoutMasters/handoutMaster1.xml"/><Relationship Id="rId28" Type="http://schemas.microsoft.com/office/2018/10/relationships/authors" Target="author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7/24/2025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7/24/2025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157507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3684223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26330468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3531542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1215830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1169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71822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30497148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26995618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1455234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15758920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9850831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08780974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2341115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7/24/2025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50630949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1176200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957099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878661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7/24/2025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7791567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1272537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4873860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80508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5913832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64267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55606273"/>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17490052"/>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7/24/2025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00862380"/>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9808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7/24/2025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218287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3.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33.xml"/><Relationship Id="rId4" Type="http://schemas.microsoft.com/office/2007/relationships/hdphoto" Target="../media/hdphoto2.wdp"/></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0.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16.xml"/><Relationship Id="rId6" Type="http://schemas.openxmlformats.org/officeDocument/2006/relationships/hyperlink" Target="mailto:mk.abuaisheh@std.alaqsa.edu.ps"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3.xml"/><Relationship Id="rId5" Type="http://schemas.openxmlformats.org/officeDocument/2006/relationships/image" Target="../media/image7.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448734" y="1456894"/>
            <a:ext cx="6209186" cy="2511900"/>
          </a:xfrm>
        </p:spPr>
        <p:txBody>
          <a:bodyPr/>
          <a:lstStyle/>
          <a:p>
            <a:pPr algn="ct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Smart Distributed Control System for Water Desalination Using SCADA, PLC, IoT, and AI Technologies</a:t>
            </a:r>
            <a:endParaRPr lang="en-US" sz="2000" b="1" dirty="0">
              <a:latin typeface="Times New Roman" panose="02020603050405020304" pitchFamily="18" charset="0"/>
              <a:cs typeface="Times New Roman" panose="02020603050405020304" pitchFamily="18" charset="0"/>
            </a:endParaRP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8237" y="4214999"/>
            <a:ext cx="3156902" cy="416849"/>
          </a:xfrm>
        </p:spPr>
        <p:txBody>
          <a:bodyPr/>
          <a:lstStyle/>
          <a:p>
            <a:r>
              <a:rPr lang="en-US" dirty="0">
                <a:latin typeface="Times New Roman" panose="02020603050405020304" pitchFamily="18" charset="0"/>
                <a:cs typeface="Times New Roman" panose="02020603050405020304" pitchFamily="18" charset="0"/>
              </a:rPr>
              <a:t>Presented by</a:t>
            </a:r>
            <a:r>
              <a:rPr lang="ar-SA" dirty="0">
                <a:latin typeface="Times New Roman" panose="02020603050405020304" pitchFamily="18" charset="0"/>
                <a:cs typeface="Times New Roman" panose="02020603050405020304" pitchFamily="18" charset="0"/>
              </a:rPr>
              <a:t> :</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Mahmoud Kamal Abu Aisha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4993" r="4993"/>
          <a:stretch/>
        </p:blipFill>
        <p:spPr>
          <a:xfrm>
            <a:off x="6557190" y="629908"/>
            <a:ext cx="4405503" cy="5066346"/>
          </a:xfrm>
        </p:spPr>
      </p:pic>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 Placeholder 8">
            <a:extLst>
              <a:ext uri="{FF2B5EF4-FFF2-40B4-BE49-F238E27FC236}">
                <a16:creationId xmlns:a16="http://schemas.microsoft.com/office/drawing/2014/main" id="{8C73E651-53A2-49E8-B5C5-4FBC05C3EA8F}"/>
              </a:ext>
            </a:extLst>
          </p:cNvPr>
          <p:cNvSpPr txBox="1">
            <a:spLocks/>
          </p:cNvSpPr>
          <p:nvPr/>
        </p:nvSpPr>
        <p:spPr>
          <a:xfrm>
            <a:off x="1601365" y="4932372"/>
            <a:ext cx="2750501"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latin typeface="Times New Roman" panose="02020603050405020304" pitchFamily="18" charset="0"/>
                <a:cs typeface="Times New Roman" panose="02020603050405020304" pitchFamily="18" charset="0"/>
              </a:rPr>
              <a:t>Supervised by:</a:t>
            </a:r>
            <a:br>
              <a:rPr lang="ar-SA"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Dr. Yousef E. Hamouda</a:t>
            </a:r>
          </a:p>
          <a:p>
            <a:endParaRPr lang="en-US" dirty="0"/>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5901E535-04A0-4F77-959F-263257C7144E}"/>
              </a:ext>
            </a:extLst>
          </p:cNvPr>
          <p:cNvSpPr txBox="1"/>
          <p:nvPr/>
        </p:nvSpPr>
        <p:spPr>
          <a:xfrm>
            <a:off x="349251" y="847516"/>
            <a:ext cx="5509683" cy="461665"/>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4. </a:t>
            </a:r>
            <a:r>
              <a:rPr lang="en-US" sz="12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Model Performance and Interpretability</a:t>
            </a:r>
            <a:r>
              <a:rPr lang="en-US" sz="1200" b="1" i="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p>
          <a:p>
            <a:endParaRPr lang="en-US" sz="1200" b="1" dirty="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9E623CA8-A57A-465E-8CE2-A1118407EEC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t="13119"/>
          <a:stretch/>
        </p:blipFill>
        <p:spPr>
          <a:xfrm>
            <a:off x="2439104" y="1309181"/>
            <a:ext cx="4139496" cy="5003925"/>
          </a:xfrm>
          <a:prstGeom prst="rect">
            <a:avLst/>
          </a:prstGeom>
        </p:spPr>
      </p:pic>
    </p:spTree>
    <p:extLst>
      <p:ext uri="{BB962C8B-B14F-4D97-AF65-F5344CB8AC3E}">
        <p14:creationId xmlns:p14="http://schemas.microsoft.com/office/powerpoint/2010/main" val="409114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E8EEB7A-41F5-4068-8C04-41F76A14B226}"/>
              </a:ext>
            </a:extLst>
          </p:cNvPr>
          <p:cNvSpPr txBox="1"/>
          <p:nvPr/>
        </p:nvSpPr>
        <p:spPr>
          <a:xfrm>
            <a:off x="340784" y="847516"/>
            <a:ext cx="6100232" cy="1384995"/>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5. Real-Time Inference &amp; Automation</a:t>
            </a:r>
          </a:p>
          <a:p>
            <a:endParaRPr lang="en-US" sz="12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Input values sent every 5 minutes to an edge-deployed AI model (Raspberry Pi 4).</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If fouling risk confidence</a:t>
            </a:r>
            <a:r>
              <a:rPr lang="en-US" sz="1200" b="1" dirty="0">
                <a:latin typeface="Times New Roman" panose="02020603050405020304" pitchFamily="18" charset="0"/>
                <a:cs typeface="Times New Roman" panose="02020603050405020304" pitchFamily="18" charset="0"/>
              </a:rPr>
              <a:t> &gt; </a:t>
            </a:r>
            <a:r>
              <a:rPr lang="en-US" sz="1200" dirty="0">
                <a:latin typeface="Times New Roman" panose="02020603050405020304" pitchFamily="18" charset="0"/>
                <a:cs typeface="Times New Roman" panose="02020603050405020304" pitchFamily="18" charset="0"/>
              </a:rPr>
              <a:t>0.85, system auto-triggers:</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PLC flushing command</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SCADA alert</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Maintenance log entry</a:t>
            </a:r>
          </a:p>
        </p:txBody>
      </p:sp>
      <p:pic>
        <p:nvPicPr>
          <p:cNvPr id="7" name="Picture 6">
            <a:extLst>
              <a:ext uri="{FF2B5EF4-FFF2-40B4-BE49-F238E27FC236}">
                <a16:creationId xmlns:a16="http://schemas.microsoft.com/office/drawing/2014/main" id="{C9F4192E-397D-4A0A-BFE8-257D062D0B95}"/>
              </a:ext>
            </a:extLst>
          </p:cNvPr>
          <p:cNvPicPr>
            <a:picLocks noChangeAspect="1"/>
          </p:cNvPicPr>
          <p:nvPr/>
        </p:nvPicPr>
        <p:blipFill rotWithShape="1">
          <a:blip r:embed="rId3"/>
          <a:srcRect b="11605"/>
          <a:stretch/>
        </p:blipFill>
        <p:spPr>
          <a:xfrm>
            <a:off x="3361266" y="1677515"/>
            <a:ext cx="3691467" cy="4527691"/>
          </a:xfrm>
          <a:prstGeom prst="rect">
            <a:avLst/>
          </a:prstGeom>
        </p:spPr>
      </p:pic>
    </p:spTree>
    <p:extLst>
      <p:ext uri="{BB962C8B-B14F-4D97-AF65-F5344CB8AC3E}">
        <p14:creationId xmlns:p14="http://schemas.microsoft.com/office/powerpoint/2010/main" val="27322592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3098523-38B5-4276-921C-123C59983E51}"/>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E377DC7A-3C54-4206-A889-5E51A606E88F}"/>
              </a:ext>
            </a:extLst>
          </p:cNvPr>
          <p:cNvSpPr txBox="1"/>
          <p:nvPr/>
        </p:nvSpPr>
        <p:spPr>
          <a:xfrm>
            <a:off x="378885" y="2727552"/>
            <a:ext cx="6100232" cy="1015663"/>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7. Dataset &amp; Sensor Calibration</a:t>
            </a:r>
          </a:p>
          <a:p>
            <a:endParaRPr lang="en-US" sz="12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Real data + open datasets (From SWaT).</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Labeling based on maintenance logs and lab-validated reports.</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Used SMOTE to balance dataset.</a:t>
            </a:r>
          </a:p>
        </p:txBody>
      </p:sp>
      <p:sp>
        <p:nvSpPr>
          <p:cNvPr id="3" name="Rectangle 1">
            <a:extLst>
              <a:ext uri="{FF2B5EF4-FFF2-40B4-BE49-F238E27FC236}">
                <a16:creationId xmlns:a16="http://schemas.microsoft.com/office/drawing/2014/main" id="{7ECB51F6-5E62-4931-924E-F8D4CC1ECE0F}"/>
              </a:ext>
            </a:extLst>
          </p:cNvPr>
          <p:cNvSpPr>
            <a:spLocks noChangeArrowheads="1"/>
          </p:cNvSpPr>
          <p:nvPr/>
        </p:nvSpPr>
        <p:spPr bwMode="auto">
          <a:xfrm>
            <a:off x="378885" y="4121435"/>
            <a:ext cx="4889480" cy="1384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ar-SA" altLang="ar-SA" sz="1200" b="1" dirty="0">
                <a:latin typeface="Times New Roman" panose="02020603050405020304" pitchFamily="18" charset="0"/>
                <a:cs typeface="Times New Roman" panose="02020603050405020304" pitchFamily="18" charset="0"/>
              </a:rPr>
              <a:t> </a:t>
            </a:r>
            <a:r>
              <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.8 Security &amp; Reliability</a:t>
            </a:r>
            <a:endParaRPr kumimoji="0" lang="en-US"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lvl="1" eaLnBrk="0" fontAlgn="base" hangingPunct="0">
              <a:spcBef>
                <a:spcPct val="0"/>
              </a:spcBef>
              <a:spcAft>
                <a:spcPct val="0"/>
              </a:spcAft>
              <a:buFontTx/>
              <a:buChar char="•"/>
            </a:pPr>
            <a:r>
              <a:rPr kumimoji="0" lang="ar-SA" altLang="ar-SA"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TLS/SSL </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MQTT, </a:t>
            </a:r>
            <a:r>
              <a:rPr kumimoji="0" lang="ar-SA" altLang="ar-SA"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RBAC</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in SCADA.</a:t>
            </a:r>
          </a:p>
          <a:p>
            <a:pPr lvl="1" eaLnBrk="0" fontAlgn="base" hangingPunct="0">
              <a:spcBef>
                <a:spcPct val="0"/>
              </a:spcBef>
              <a:spcAft>
                <a:spcPct val="0"/>
              </a:spcAft>
              <a:buFontTx/>
              <a:buChar char="•"/>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Redundant sensors + watchdog timers.</a:t>
            </a:r>
          </a:p>
          <a:p>
            <a:pPr lvl="1" eaLnBrk="0" fontAlgn="base" hangingPunct="0">
              <a:spcBef>
                <a:spcPct val="0"/>
              </a:spcBef>
              <a:spcAft>
                <a:spcPct val="0"/>
              </a:spcAft>
              <a:buFontTx/>
              <a:buChar char="•"/>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Network segmentation and fail-safe logic ensure system robustness.</a:t>
            </a:r>
          </a:p>
          <a:p>
            <a:pPr lvl="1" eaLnBrk="0" fontAlgn="base" hangingPunct="0">
              <a:spcBef>
                <a:spcPct val="0"/>
              </a:spcBef>
              <a:spcAft>
                <a:spcPct val="0"/>
              </a:spcAft>
              <a:buFontTx/>
              <a:buChar char="•"/>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Future: </a:t>
            </a:r>
            <a:r>
              <a:rPr kumimoji="0" lang="ar-SA" altLang="ar-SA"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IDS</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a:t>
            </a:r>
            <a:r>
              <a:rPr kumimoji="0" lang="ar-SA" altLang="ar-SA" sz="120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blockchain logging </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security.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18CB231B-4CE0-4D9D-95B6-FC8C20ED7A52}"/>
              </a:ext>
            </a:extLst>
          </p:cNvPr>
          <p:cNvSpPr txBox="1"/>
          <p:nvPr/>
        </p:nvSpPr>
        <p:spPr>
          <a:xfrm>
            <a:off x="378885" y="964337"/>
            <a:ext cx="6100232" cy="1384995"/>
          </a:xfrm>
          <a:prstGeom prst="rect">
            <a:avLst/>
          </a:prstGeom>
          <a:noFill/>
        </p:spPr>
        <p:txBody>
          <a:bodyPr wrap="square">
            <a:spAutoFit/>
          </a:bodyPr>
          <a:lstStyle/>
          <a:p>
            <a:r>
              <a:rPr lang="en-US" sz="1200" b="1" dirty="0">
                <a:latin typeface="Times New Roman" panose="02020603050405020304" pitchFamily="18" charset="0"/>
                <a:cs typeface="Times New Roman" panose="02020603050405020304" pitchFamily="18" charset="0"/>
              </a:rPr>
              <a:t>6. System Validation</a:t>
            </a:r>
          </a:p>
          <a:p>
            <a:endParaRPr lang="en-US" sz="1200" b="1"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Tested on pilot RO plant over 14 days.</a:t>
            </a:r>
          </a:p>
          <a:p>
            <a:pPr>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Compared to baseline system:</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Energy use ↓ 28%</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Fouling downtime ↓ 42%</a:t>
            </a:r>
          </a:p>
          <a:p>
            <a:pPr marL="742950" lvl="1" indent="-285750">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Manual intervention ↓ 70%</a:t>
            </a:r>
          </a:p>
        </p:txBody>
      </p:sp>
      <p:pic>
        <p:nvPicPr>
          <p:cNvPr id="14" name="Picture 13">
            <a:extLst>
              <a:ext uri="{FF2B5EF4-FFF2-40B4-BE49-F238E27FC236}">
                <a16:creationId xmlns:a16="http://schemas.microsoft.com/office/drawing/2014/main" id="{77BFA4D9-C6D1-453F-B913-2BC5A0726DFF}"/>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5029201" y="405884"/>
            <a:ext cx="2133598" cy="2501900"/>
          </a:xfrm>
          <a:prstGeom prst="rect">
            <a:avLst/>
          </a:prstGeom>
        </p:spPr>
      </p:pic>
    </p:spTree>
    <p:extLst>
      <p:ext uri="{BB962C8B-B14F-4D97-AF65-F5344CB8AC3E}">
        <p14:creationId xmlns:p14="http://schemas.microsoft.com/office/powerpoint/2010/main" val="3277704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9F40450-6932-4B0A-ADC1-EA591544F320}"/>
              </a:ext>
            </a:extLst>
          </p:cNvPr>
          <p:cNvSpPr txBox="1"/>
          <p:nvPr/>
        </p:nvSpPr>
        <p:spPr>
          <a:xfrm>
            <a:off x="282435" y="276767"/>
            <a:ext cx="6100232" cy="523220"/>
          </a:xfrm>
          <a:prstGeom prst="rect">
            <a:avLst/>
          </a:prstGeom>
          <a:noFill/>
        </p:spPr>
        <p:txBody>
          <a:bodyPr wrap="square">
            <a:spAutoFit/>
          </a:bodyPr>
          <a:lstStyle/>
          <a:p>
            <a:r>
              <a:rPr lang="en-US" sz="1400" b="1" dirty="0">
                <a:latin typeface="Times New Roman" panose="02020603050405020304" pitchFamily="18" charset="0"/>
                <a:cs typeface="Times New Roman" panose="02020603050405020304" pitchFamily="18" charset="0"/>
              </a:rPr>
              <a:t>Results</a:t>
            </a:r>
          </a:p>
          <a:p>
            <a:endParaRPr lang="en-US" sz="1400" b="1"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5882854-0ABB-445C-AD16-2013EE02B96E}"/>
              </a:ext>
            </a:extLst>
          </p:cNvPr>
          <p:cNvSpPr>
            <a:spLocks noChangeArrowheads="1"/>
          </p:cNvSpPr>
          <p:nvPr/>
        </p:nvSpPr>
        <p:spPr bwMode="auto">
          <a:xfrm>
            <a:off x="282435" y="982176"/>
            <a:ext cx="5523142"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implementation of the smart distributed control system showed major improvements in three areas:</a:t>
            </a:r>
            <a:endParaRPr kumimoji="0" lang="en-US"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AI Model Performance</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Random Forest model achieved 93.7% accuracy, 91.2% precision, 95.4% recall, and 93.2% F1-score, with inference time under 150 ms on a Raspberry Pi 4. The low false negative rate is crucial for timely fouling preventi.</a:t>
            </a:r>
            <a:endParaRPr kumimoji="0" lang="en-US"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Operational Efficiency Gains</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Compared to a rule-based system over 14 days, the AI system reduced: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Energy use per m³ by 28.9% (from 3.8 to 2.7 kWh)</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Unnecessary cleanings by 62.5%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Downtime from fouling by 70%</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Manual interventions by 70.6%</a:t>
            </a:r>
            <a:endParaRPr kumimoji="0" lang="en-US"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SCADA and Control Evaluation</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SCADA showed fast alarm response (&lt;2 sec), real-time data updates (every 3 sec), and 92% operator satisfaction. Logs confirmed accurate alignment of AI predictions with control actions.</a:t>
            </a:r>
            <a:endParaRPr kumimoji="0" lang="en-US"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endPar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r>
              <a:rPr kumimoji="0" lang="ar-SA" altLang="ar-SA"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Field Success Case</a:t>
            </a: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On day 10, AI predicted fouling (91% confidence), auto-triggered flushing, and restored flow (from 2.8 to 4.1 L/min) while reducing TDS (from 1230 to 820 ppm), preventing 4 hours of potential downtime.</a:t>
            </a:r>
          </a:p>
          <a:p>
            <a:pPr marL="0" marR="0" lvl="0" indent="0" algn="l" defTabSz="914400" rtl="0" eaLnBrk="0" fontAlgn="base" latinLnBrk="0" hangingPunct="0">
              <a:lnSpc>
                <a:spcPct val="100000"/>
              </a:lnSpc>
              <a:spcBef>
                <a:spcPct val="0"/>
              </a:spcBef>
              <a:spcAft>
                <a:spcPct val="0"/>
              </a:spcAft>
              <a:buClrTx/>
              <a:buSzTx/>
              <a:buFontTx/>
              <a:buNone/>
              <a:tabLst/>
            </a:pPr>
            <a:r>
              <a:rPr kumimoji="0" lang="ar-SA" altLang="ar-SA"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These findings confirm that AI integration significantly improves desalination plant efficiency, reliability, and autonomy.</a:t>
            </a:r>
          </a:p>
        </p:txBody>
      </p:sp>
      <p:pic>
        <p:nvPicPr>
          <p:cNvPr id="7" name="Picture 6">
            <a:extLst>
              <a:ext uri="{FF2B5EF4-FFF2-40B4-BE49-F238E27FC236}">
                <a16:creationId xmlns:a16="http://schemas.microsoft.com/office/drawing/2014/main" id="{99CD4E3F-85A6-43CA-96FA-9746F5D7D5DD}"/>
              </a:ext>
            </a:extLst>
          </p:cNvPr>
          <p:cNvPicPr>
            <a:picLocks noChangeAspect="1"/>
          </p:cNvPicPr>
          <p:nvPr/>
        </p:nvPicPr>
        <p:blipFill rotWithShape="1">
          <a:blip r:embed="rId3"/>
          <a:srcRect l="8492" t="14322" r="7593" b="10988"/>
          <a:stretch/>
        </p:blipFill>
        <p:spPr>
          <a:xfrm>
            <a:off x="5993201" y="1176910"/>
            <a:ext cx="3269333" cy="4364926"/>
          </a:xfrm>
          <a:prstGeom prst="rect">
            <a:avLst/>
          </a:prstGeom>
        </p:spPr>
      </p:pic>
    </p:spTree>
    <p:extLst>
      <p:ext uri="{BB962C8B-B14F-4D97-AF65-F5344CB8AC3E}">
        <p14:creationId xmlns:p14="http://schemas.microsoft.com/office/powerpoint/2010/main" val="6526598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08518" y="2926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CONCLUSION</a:t>
            </a:r>
            <a:endParaRPr lang="en-US" sz="1400" b="1" dirty="0"/>
          </a:p>
        </p:txBody>
      </p:sp>
      <p:sp>
        <p:nvSpPr>
          <p:cNvPr id="2" name="Rectangle 1">
            <a:extLst>
              <a:ext uri="{FF2B5EF4-FFF2-40B4-BE49-F238E27FC236}">
                <a16:creationId xmlns:a16="http://schemas.microsoft.com/office/drawing/2014/main" id="{06E2FEC6-4B84-4FCA-ADDA-73FF9AE95DB2}"/>
              </a:ext>
            </a:extLst>
          </p:cNvPr>
          <p:cNvSpPr>
            <a:spLocks noChangeArrowheads="1"/>
          </p:cNvSpPr>
          <p:nvPr/>
        </p:nvSpPr>
        <p:spPr bwMode="auto">
          <a:xfrm>
            <a:off x="408518" y="852712"/>
            <a:ext cx="5171015" cy="2492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200" dirty="0">
                <a:latin typeface="Times New Roman" panose="02020603050405020304" pitchFamily="18" charset="0"/>
                <a:cs typeface="Times New Roman" panose="02020603050405020304" pitchFamily="18" charset="0"/>
              </a:rPr>
              <a:t>This research confirms the effectiveness of a Smart Distributed Control System for water desalination that integrates SCADA, PLC, IoT, and AI. By embedding machine learning into process control, the system enables predictive maintenance, energy efficiency, and greater automation.</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Key results include:</a:t>
            </a:r>
          </a:p>
          <a:p>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28.9% reduction in energy consumption</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62.5% fewer unnecessary membrane cleanings</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Significant reduction in manual interventions</a:t>
            </a:r>
          </a:p>
          <a:p>
            <a:pPr lvl="1">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The use of low-cost IoT sensors and edge devices like Raspberry Pi demonstrates the system’s scalability and affordability for use in developing regions.</a:t>
            </a:r>
          </a:p>
        </p:txBody>
      </p:sp>
      <p:pic>
        <p:nvPicPr>
          <p:cNvPr id="4" name="Picture 3">
            <a:extLst>
              <a:ext uri="{FF2B5EF4-FFF2-40B4-BE49-F238E27FC236}">
                <a16:creationId xmlns:a16="http://schemas.microsoft.com/office/drawing/2014/main" id="{EE0F7E67-BB0C-47D8-BB93-1A92240C6689}"/>
              </a:ext>
            </a:extLst>
          </p:cNvPr>
          <p:cNvPicPr>
            <a:picLocks noChangeAspect="1"/>
          </p:cNvPicPr>
          <p:nvPr/>
        </p:nvPicPr>
        <p:blipFill rotWithShape="1">
          <a:blip r:embed="rId3"/>
          <a:srcRect t="11789" b="1761"/>
          <a:stretch/>
        </p:blipFill>
        <p:spPr>
          <a:xfrm>
            <a:off x="5659967" y="736601"/>
            <a:ext cx="4186766" cy="5304762"/>
          </a:xfrm>
          <a:prstGeom prst="rect">
            <a:avLst/>
          </a:prstGeom>
        </p:spPr>
      </p:pic>
    </p:spTree>
    <p:extLst>
      <p:ext uri="{BB962C8B-B14F-4D97-AF65-F5344CB8AC3E}">
        <p14:creationId xmlns:p14="http://schemas.microsoft.com/office/powerpoint/2010/main" val="34767997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Advanced AI and Deep Learning Models</a:t>
            </a:r>
            <a:endParaRPr lang="zh-CN" altLang="en-US" sz="1200" dirty="0">
              <a:latin typeface="Times New Roman" panose="02020603050405020304" pitchFamily="18" charset="0"/>
              <a:cs typeface="Times New Roman" panose="02020603050405020304" pitchFamily="18" charset="0"/>
            </a:endParaRPr>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Adaptive and Self-Learning Systems</a:t>
            </a:r>
            <a:endParaRPr lang="zh-CN" altLang="en-US" sz="1200" dirty="0">
              <a:latin typeface="Times New Roman" panose="02020603050405020304" pitchFamily="18" charset="0"/>
              <a:cs typeface="Times New Roman" panose="02020603050405020304" pitchFamily="18" charset="0"/>
            </a:endParaRPr>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Integration with Digital Twin Technology</a:t>
            </a:r>
            <a:endParaRPr lang="zh-CN" altLang="en-US" sz="1200" dirty="0">
              <a:latin typeface="Times New Roman" panose="02020603050405020304" pitchFamily="18" charset="0"/>
              <a:cs typeface="Times New Roman" panose="02020603050405020304" pitchFamily="18" charset="0"/>
            </a:endParaRP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a:xfrm>
            <a:off x="7276416" y="4438930"/>
            <a:ext cx="1877575" cy="506399"/>
          </a:xfrm>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Water Quality Forecasting Using Satellite and Meteorological Data</a:t>
            </a:r>
            <a:endParaRPr lang="zh-CN" altLang="en-US" sz="1200" dirty="0">
              <a:latin typeface="Times New Roman" panose="02020603050405020304" pitchFamily="18" charset="0"/>
              <a:cs typeface="Times New Roman" panose="02020603050405020304" pitchFamily="18" charset="0"/>
            </a:endParaRPr>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Scalability to Municipal and Agricultural Water Systems:</a:t>
            </a:r>
            <a:b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br>
            <a:endParaRPr lang="zh-CN" altLang="en-US" sz="1200" dirty="0">
              <a:latin typeface="Times New Roman" panose="02020603050405020304" pitchFamily="18" charset="0"/>
              <a:cs typeface="Times New Roman" panose="02020603050405020304" pitchFamily="18" charset="0"/>
            </a:endParaRPr>
          </a:p>
        </p:txBody>
      </p:sp>
      <p:pic>
        <p:nvPicPr>
          <p:cNvPr id="8" name="Picture Placeholder 7">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a:srcRect t="12132" b="12132"/>
          <a:stretch/>
        </p:blipFill>
        <p:spPr>
          <a:xfrm>
            <a:off x="983282" y="2073439"/>
            <a:ext cx="1621032" cy="1841551"/>
          </a:xfrm>
        </p:spPr>
      </p:pic>
      <p:pic>
        <p:nvPicPr>
          <p:cNvPr id="10" name="Picture Placeholder 9">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a:srcRect t="12132" b="12132"/>
          <a:stretch/>
        </p:blipFill>
        <p:spPr>
          <a:xfrm>
            <a:off x="3109346" y="2073439"/>
            <a:ext cx="1621032" cy="1841551"/>
          </a:xfrm>
        </p:spPr>
      </p:pic>
      <p:pic>
        <p:nvPicPr>
          <p:cNvPr id="12" name="Picture Placeholder 11">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a:srcRect l="7234" r="7234"/>
          <a:stretch/>
        </p:blipFill>
        <p:spPr>
          <a:xfrm>
            <a:off x="5235410" y="2073439"/>
            <a:ext cx="1621032" cy="1841551"/>
          </a:xfrm>
        </p:spPr>
      </p:pic>
      <p:pic>
        <p:nvPicPr>
          <p:cNvPr id="14" name="Picture Placeholder 13">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a:srcRect l="17334" r="17334"/>
          <a:stretch/>
        </p:blipFill>
        <p:spPr>
          <a:xfrm>
            <a:off x="7361474" y="2073439"/>
            <a:ext cx="1621032" cy="1841551"/>
          </a:xfrm>
        </p:spPr>
      </p:pic>
      <p:pic>
        <p:nvPicPr>
          <p:cNvPr id="90" name="Picture Placeholder 89">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a:blip r:embed="rId7"/>
          <a:srcRect l="6264" r="6264"/>
          <a:stretch/>
        </p:blipFill>
        <p:spPr>
          <a:xfrm>
            <a:off x="9487536" y="2073439"/>
            <a:ext cx="1621032" cy="1841551"/>
          </a:xfrm>
        </p:spPr>
      </p:pic>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1800" b="1" spc="600" dirty="0">
                <a:solidFill>
                  <a:srgbClr val="000000"/>
                </a:solidFill>
                <a:effectLst/>
                <a:latin typeface="Times New Roman" panose="02020603050405020304" pitchFamily="18" charset="0"/>
                <a:ea typeface="Calibri" panose="020F0502020204030204" pitchFamily="34" charset="0"/>
              </a:rPr>
              <a:t>FUTURE</a:t>
            </a:r>
            <a:r>
              <a:rPr lang="en-US" sz="1800" spc="600" dirty="0">
                <a:solidFill>
                  <a:srgbClr val="000000"/>
                </a:solidFill>
                <a:effectLst/>
                <a:latin typeface="Times New Roman" panose="02020603050405020304" pitchFamily="18" charset="0"/>
                <a:ea typeface="Calibri" panose="020F0502020204030204" pitchFamily="34" charset="0"/>
              </a:rPr>
              <a:t> </a:t>
            </a:r>
            <a:r>
              <a:rPr lang="en-US" sz="1800" b="1" spc="600" dirty="0">
                <a:solidFill>
                  <a:srgbClr val="000000"/>
                </a:solidFill>
                <a:effectLst/>
                <a:latin typeface="Times New Roman" panose="02020603050405020304" pitchFamily="18" charset="0"/>
                <a:ea typeface="Calibri" panose="020F0502020204030204" pitchFamily="34" charset="0"/>
              </a:rPr>
              <a:t>SCOPE</a:t>
            </a:r>
            <a:endParaRPr lang="en-US" spc="600"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15</a:t>
            </a:fld>
            <a:endParaRPr lang="en-US" altLang="zh-CN" dirty="0"/>
          </a:p>
        </p:txBody>
      </p:sp>
    </p:spTree>
    <p:extLst>
      <p:ext uri="{BB962C8B-B14F-4D97-AF65-F5344CB8AC3E}">
        <p14:creationId xmlns:p14="http://schemas.microsoft.com/office/powerpoint/2010/main" val="625585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t="6019" b="6019"/>
          <a:stretch/>
        </p:blipFill>
        <p:spPr>
          <a:xfrm>
            <a:off x="2754948" y="2502098"/>
            <a:ext cx="1465840" cy="1289394"/>
          </a:xfrm>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rotWithShape="1">
          <a:blip r:embed="rId4"/>
          <a:srcRect t="20679" r="26896" b="36480"/>
          <a:stretch/>
        </p:blipFill>
        <p:spPr>
          <a:xfrm>
            <a:off x="5151412" y="5238680"/>
            <a:ext cx="1325588" cy="1165267"/>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341052" cy="1879791"/>
          </a:xfrm>
        </p:spPr>
        <p:txBody>
          <a:bodyPr/>
          <a:lstStyle/>
          <a:p>
            <a:r>
              <a:rPr lang="en-US" dirty="0">
                <a:solidFill>
                  <a:schemeClr val="tx1"/>
                </a:solidFill>
              </a:rPr>
              <a:t>Mahmoud Abu Aisha</a:t>
            </a:r>
          </a:p>
          <a:p>
            <a:pPr lvl="0"/>
            <a:r>
              <a:rPr lang="en-US" sz="18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mk.abuaisheh@std.alaqsa.edu.ps</a:t>
            </a:r>
            <a:br>
              <a:rPr lang="ar-SA"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US" dirty="0"/>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5" name="Picture Placeholder 4">
            <a:extLst>
              <a:ext uri="{FF2B5EF4-FFF2-40B4-BE49-F238E27FC236}">
                <a16:creationId xmlns:a16="http://schemas.microsoft.com/office/drawing/2014/main" id="{9587F76D-7A3C-485F-AE0C-9AC5FE0CB7F4}"/>
              </a:ext>
            </a:extLst>
          </p:cNvPr>
          <p:cNvPicPr>
            <a:picLocks noGrp="1" noChangeAspect="1"/>
          </p:cNvPicPr>
          <p:nvPr>
            <p:ph type="pic" sz="quarter" idx="49"/>
          </p:nvPr>
        </p:nvPicPr>
        <p:blipFill>
          <a:blip r:embed="rId7"/>
          <a:srcRect l="24712" r="24712"/>
          <a:stretch/>
        </p:blipFill>
        <p:spPr>
          <a:xfrm>
            <a:off x="391110" y="2493385"/>
            <a:ext cx="1465840" cy="1289394"/>
          </a:xfrm>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Contents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7426031" y="2803145"/>
            <a:ext cx="1904890" cy="1054728"/>
          </a:xfrm>
        </p:spPr>
        <p:txBody>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System Architecture</a:t>
            </a:r>
            <a:endParaRPr lang="en-US" sz="1800" dirty="0"/>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8386943" y="1002084"/>
            <a:ext cx="1914694" cy="1089194"/>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Related Work</a:t>
            </a:r>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8378476" y="4637814"/>
            <a:ext cx="1913128" cy="1075689"/>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14" name="TextBox 13">
            <a:extLst>
              <a:ext uri="{FF2B5EF4-FFF2-40B4-BE49-F238E27FC236}">
                <a16:creationId xmlns:a16="http://schemas.microsoft.com/office/drawing/2014/main" id="{797FB365-1DF3-4976-AB05-D4637F8604CD}"/>
              </a:ext>
            </a:extLst>
          </p:cNvPr>
          <p:cNvSpPr txBox="1"/>
          <p:nvPr/>
        </p:nvSpPr>
        <p:spPr>
          <a:xfrm>
            <a:off x="10466118" y="1315847"/>
            <a:ext cx="1914694" cy="369332"/>
          </a:xfrm>
          <a:prstGeom prst="rect">
            <a:avLst/>
          </a:prstGeom>
          <a:noFill/>
        </p:spPr>
        <p:txBody>
          <a:bodyPr wrap="square">
            <a:spAutoFit/>
          </a:bodyPr>
          <a:lstStyle/>
          <a:p>
            <a:pPr algn="ctr"/>
            <a:r>
              <a:rPr lang="en-US" sz="18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Methodology</a:t>
            </a:r>
            <a:endParaRPr lang="en-US" sz="1400" dirty="0"/>
          </a:p>
        </p:txBody>
      </p:sp>
      <p:sp>
        <p:nvSpPr>
          <p:cNvPr id="17" name="TextBox 16">
            <a:extLst>
              <a:ext uri="{FF2B5EF4-FFF2-40B4-BE49-F238E27FC236}">
                <a16:creationId xmlns:a16="http://schemas.microsoft.com/office/drawing/2014/main" id="{F5BD8CCB-2F5C-4EE5-88DD-6C91E7700D54}"/>
              </a:ext>
            </a:extLst>
          </p:cNvPr>
          <p:cNvSpPr txBox="1"/>
          <p:nvPr/>
        </p:nvSpPr>
        <p:spPr>
          <a:xfrm>
            <a:off x="6460124" y="4990992"/>
            <a:ext cx="1540934" cy="369332"/>
          </a:xfrm>
          <a:prstGeom prst="rect">
            <a:avLst/>
          </a:prstGeom>
          <a:noFill/>
        </p:spPr>
        <p:txBody>
          <a:bodyPr wrap="square">
            <a:spAutoFit/>
          </a:bodyPr>
          <a:lstStyle/>
          <a:p>
            <a:pPr algn="ctr"/>
            <a:r>
              <a:rPr lang="en-US" sz="1800" dirty="0">
                <a:solidFill>
                  <a:srgbClr val="000000"/>
                </a:solidFill>
                <a:effectLst/>
                <a:latin typeface="Times New Roman" panose="02020603050405020304" pitchFamily="18" charset="0"/>
                <a:ea typeface="Calibri" panose="020F0502020204030204" pitchFamily="34" charset="0"/>
              </a:rPr>
              <a:t>Results</a:t>
            </a:r>
            <a:endParaRPr lang="en-US" sz="1400" dirty="0"/>
          </a:p>
        </p:txBody>
      </p:sp>
      <p:sp>
        <p:nvSpPr>
          <p:cNvPr id="20" name="TextBox 19">
            <a:extLst>
              <a:ext uri="{FF2B5EF4-FFF2-40B4-BE49-F238E27FC236}">
                <a16:creationId xmlns:a16="http://schemas.microsoft.com/office/drawing/2014/main" id="{A5C2B100-FCA0-4183-ABF5-969D91AA45F5}"/>
              </a:ext>
            </a:extLst>
          </p:cNvPr>
          <p:cNvSpPr txBox="1"/>
          <p:nvPr/>
        </p:nvSpPr>
        <p:spPr>
          <a:xfrm>
            <a:off x="9765743" y="3208635"/>
            <a:ext cx="1770646" cy="370933"/>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Conclusion</a:t>
            </a:r>
            <a:endParaRPr lang="en-US" sz="1400" dirty="0"/>
          </a:p>
        </p:txBody>
      </p:sp>
      <p:sp>
        <p:nvSpPr>
          <p:cNvPr id="23" name="TextBox 22">
            <a:extLst>
              <a:ext uri="{FF2B5EF4-FFF2-40B4-BE49-F238E27FC236}">
                <a16:creationId xmlns:a16="http://schemas.microsoft.com/office/drawing/2014/main" id="{DF8686F0-8557-4392-A763-50D26B56A708}"/>
              </a:ext>
            </a:extLst>
          </p:cNvPr>
          <p:cNvSpPr txBox="1"/>
          <p:nvPr/>
        </p:nvSpPr>
        <p:spPr>
          <a:xfrm>
            <a:off x="5539543" y="3145843"/>
            <a:ext cx="1468967"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Future Scope</a:t>
            </a:r>
            <a:endParaRPr lang="en-US" dirty="0"/>
          </a:p>
        </p:txBody>
      </p:sp>
      <p:sp>
        <p:nvSpPr>
          <p:cNvPr id="21" name="TextBox 20">
            <a:extLst>
              <a:ext uri="{FF2B5EF4-FFF2-40B4-BE49-F238E27FC236}">
                <a16:creationId xmlns:a16="http://schemas.microsoft.com/office/drawing/2014/main" id="{C14F8148-5A0E-4F5F-AEA8-143EA2A6B388}"/>
              </a:ext>
            </a:extLst>
          </p:cNvPr>
          <p:cNvSpPr txBox="1"/>
          <p:nvPr/>
        </p:nvSpPr>
        <p:spPr>
          <a:xfrm>
            <a:off x="10809834" y="4988155"/>
            <a:ext cx="1468967" cy="369332"/>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Arial" panose="020B0604020202020204" pitchFamily="34" charset="0"/>
              </a:rPr>
              <a:t>References</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2106" y="539563"/>
            <a:ext cx="5117162" cy="1325563"/>
          </a:xfrm>
        </p:spPr>
        <p:txBody>
          <a:bodyPr/>
          <a:lstStyle/>
          <a:p>
            <a:pPr algn="ctr"/>
            <a:r>
              <a:rPr lang="en-US" altLang="zh-CN" dirty="0">
                <a:solidFill>
                  <a:schemeClr val="tx1"/>
                </a:solidFill>
              </a:rPr>
              <a:t>Introduction</a:t>
            </a:r>
            <a:endParaRPr lang="en-US" dirty="0">
              <a:solidFill>
                <a:schemeClr val="tx1"/>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37654" y="1865126"/>
            <a:ext cx="7443213" cy="2910074"/>
          </a:xfrm>
        </p:spPr>
        <p:txBody>
          <a:bodyPr/>
          <a:lstStyle/>
          <a:p>
            <a:r>
              <a:rPr lang="en-US" sz="1200" dirty="0">
                <a:solidFill>
                  <a:schemeClr val="tx1"/>
                </a:solidFill>
                <a:latin typeface="Times New Roman" panose="02020603050405020304" pitchFamily="18" charset="0"/>
                <a:cs typeface="Times New Roman" panose="02020603050405020304" pitchFamily="18" charset="0"/>
              </a:rPr>
              <a:t>Water scarcity is a major global challenge, especially in arid regions. Desalination, particularly reverse osmosis (RO), offers a solution but is energy-intensive and complex to manage.</a:t>
            </a:r>
          </a:p>
          <a:p>
            <a:r>
              <a:rPr lang="en-US" sz="1200" dirty="0">
                <a:solidFill>
                  <a:schemeClr val="tx1"/>
                </a:solidFill>
                <a:latin typeface="Times New Roman" panose="02020603050405020304" pitchFamily="18" charset="0"/>
                <a:cs typeface="Times New Roman" panose="02020603050405020304" pitchFamily="18" charset="0"/>
              </a:rPr>
              <a:t>This project proposes a </a:t>
            </a:r>
            <a:r>
              <a:rPr lang="en-US" sz="1200" b="1" dirty="0">
                <a:solidFill>
                  <a:schemeClr val="tx1"/>
                </a:solidFill>
                <a:latin typeface="Times New Roman" panose="02020603050405020304" pitchFamily="18" charset="0"/>
                <a:cs typeface="Times New Roman" panose="02020603050405020304" pitchFamily="18" charset="0"/>
              </a:rPr>
              <a:t>smart distributed control system</a:t>
            </a:r>
            <a:r>
              <a:rPr lang="en-US" sz="1200" dirty="0">
                <a:solidFill>
                  <a:schemeClr val="tx1"/>
                </a:solidFill>
                <a:latin typeface="Times New Roman" panose="02020603050405020304" pitchFamily="18" charset="0"/>
                <a:cs typeface="Times New Roman" panose="02020603050405020304" pitchFamily="18" charset="0"/>
              </a:rPr>
              <a:t> integrating:</a:t>
            </a:r>
          </a:p>
          <a:p>
            <a:pPr>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PLC</a:t>
            </a:r>
            <a:r>
              <a:rPr lang="en-US" sz="1200" dirty="0">
                <a:solidFill>
                  <a:schemeClr val="tx1"/>
                </a:solidFill>
                <a:latin typeface="Times New Roman" panose="02020603050405020304" pitchFamily="18" charset="0"/>
                <a:cs typeface="Times New Roman" panose="02020603050405020304" pitchFamily="18" charset="0"/>
              </a:rPr>
              <a:t> for real-time process control</a:t>
            </a:r>
          </a:p>
          <a:p>
            <a:pPr>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SCADA</a:t>
            </a:r>
            <a:r>
              <a:rPr lang="en-US" sz="1200" dirty="0">
                <a:solidFill>
                  <a:schemeClr val="tx1"/>
                </a:solidFill>
                <a:latin typeface="Times New Roman" panose="02020603050405020304" pitchFamily="18" charset="0"/>
                <a:cs typeface="Times New Roman" panose="02020603050405020304" pitchFamily="18" charset="0"/>
              </a:rPr>
              <a:t> for centralized monitoring</a:t>
            </a:r>
          </a:p>
          <a:p>
            <a:pPr>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IoT</a:t>
            </a:r>
            <a:r>
              <a:rPr lang="en-US" sz="1200" dirty="0">
                <a:solidFill>
                  <a:schemeClr val="tx1"/>
                </a:solidFill>
                <a:latin typeface="Times New Roman" panose="02020603050405020304" pitchFamily="18" charset="0"/>
                <a:cs typeface="Times New Roman" panose="02020603050405020304" pitchFamily="18" charset="0"/>
              </a:rPr>
              <a:t> for sensor-based data collection</a:t>
            </a:r>
          </a:p>
          <a:p>
            <a:pPr>
              <a:buFont typeface="Arial" panose="020B0604020202020204" pitchFamily="34" charset="0"/>
              <a:buChar char="•"/>
            </a:pPr>
            <a:r>
              <a:rPr lang="en-US" sz="1200" b="1" dirty="0">
                <a:solidFill>
                  <a:schemeClr val="tx1"/>
                </a:solidFill>
                <a:latin typeface="Times New Roman" panose="02020603050405020304" pitchFamily="18" charset="0"/>
                <a:cs typeface="Times New Roman" panose="02020603050405020304" pitchFamily="18" charset="0"/>
              </a:rPr>
              <a:t>AI</a:t>
            </a:r>
            <a:r>
              <a:rPr lang="en-US" sz="1200" dirty="0">
                <a:solidFill>
                  <a:schemeClr val="tx1"/>
                </a:solidFill>
                <a:latin typeface="Times New Roman" panose="02020603050405020304" pitchFamily="18" charset="0"/>
                <a:cs typeface="Times New Roman" panose="02020603050405020304" pitchFamily="18" charset="0"/>
              </a:rPr>
              <a:t> for predictive maintenance &amp; optimization</a:t>
            </a:r>
          </a:p>
          <a:p>
            <a:r>
              <a:rPr lang="en-US" sz="1200" dirty="0">
                <a:solidFill>
                  <a:schemeClr val="tx1"/>
                </a:solidFill>
                <a:latin typeface="Times New Roman" panose="02020603050405020304" pitchFamily="18" charset="0"/>
                <a:cs typeface="Times New Roman" panose="02020603050405020304" pitchFamily="18" charset="0"/>
              </a:rPr>
              <a:t>The goal is to enhance efficiency, reduce costs, and enable autonomous water treatment in remote or resource-limited areas.</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132" y="192431"/>
            <a:ext cx="1632494" cy="628837"/>
          </a:xfrm>
        </p:spPr>
        <p:txBody>
          <a:bodyPr/>
          <a:lstStyle/>
          <a:p>
            <a:pPr algn="ctr"/>
            <a:r>
              <a:rPr lang="en-US" sz="1800" b="1" dirty="0">
                <a:solidFill>
                  <a:srgbClr val="000000"/>
                </a:solidFill>
                <a:effectLst/>
                <a:latin typeface="Times New Roman" panose="02020603050405020304" pitchFamily="18" charset="0"/>
                <a:ea typeface="Times New Roman" panose="02020603050405020304" pitchFamily="18" charset="0"/>
              </a:rPr>
              <a:t>Related Work</a:t>
            </a:r>
            <a:endParaRPr lang="en-US" b="1"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12" name="TextBox 11">
            <a:extLst>
              <a:ext uri="{FF2B5EF4-FFF2-40B4-BE49-F238E27FC236}">
                <a16:creationId xmlns:a16="http://schemas.microsoft.com/office/drawing/2014/main" id="{717FF36A-46C6-4089-A4E6-07CD8FC43944}"/>
              </a:ext>
            </a:extLst>
          </p:cNvPr>
          <p:cNvSpPr txBox="1"/>
          <p:nvPr/>
        </p:nvSpPr>
        <p:spPr>
          <a:xfrm>
            <a:off x="600247" y="705409"/>
            <a:ext cx="7990416" cy="6186309"/>
          </a:xfrm>
          <a:prstGeom prst="rect">
            <a:avLst/>
          </a:prstGeom>
          <a:noFill/>
        </p:spPr>
        <p:txBody>
          <a:bodyPr wrap="square">
            <a:spAutoFit/>
          </a:bodyPr>
          <a:lstStyle/>
          <a:p>
            <a:pPr marL="0" marR="0"/>
            <a:r>
              <a:rPr lang="en-US" sz="1200" dirty="0">
                <a:effectLst/>
                <a:latin typeface="Times New Roman" panose="02020603050405020304" pitchFamily="18" charset="0"/>
                <a:ea typeface="Times New Roman" panose="02020603050405020304" pitchFamily="18" charset="0"/>
              </a:rPr>
              <a:t>[1] F. Alam, R. Mehmood, I. Katib, and A. Albeshri, “Intelligent process automation for industrial water treatment plants using AI and IoT”.</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[2] M. M. Al-Sammarraie and R. A. Al-Azzawi, “PLC &amp; SCADA based automation of industrial reverse osmosis desalination plants.</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[3] S. N. S. Ismail, Z. Yusop, M. R. Othman, et al., “Performance evaluation of smart monitoring system in industrial-scale water treatment using AIoT”.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[4] A. M. Predescu, E. Matei, and L. Dumitrescu, “Smart water management using AI: A case study of membrane fouling detection in RO plants,” </a:t>
            </a:r>
            <a:r>
              <a:rPr lang="en-US" sz="1200" i="1" dirty="0">
                <a:effectLst/>
                <a:latin typeface="Times New Roman" panose="02020603050405020304" pitchFamily="18" charset="0"/>
                <a:ea typeface="Times New Roman" panose="02020603050405020304" pitchFamily="18" charset="0"/>
              </a:rPr>
              <a:t>Journal of Water Reuse and Desalination</a:t>
            </a:r>
            <a:r>
              <a:rPr lang="en-US" sz="1200" dirty="0">
                <a:effectLst/>
                <a:latin typeface="Times New Roman" panose="02020603050405020304" pitchFamily="18" charset="0"/>
                <a:ea typeface="Times New Roman" panose="02020603050405020304" pitchFamily="18" charset="0"/>
              </a:rPr>
              <a:t>, vol. 10, no. 3, pp. 302–315, 2020.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[5] A. Singh and A. Yadav, “Enhancing water supply systems with PLC and SCADA-based automation and AI integration,” </a:t>
            </a:r>
            <a:r>
              <a:rPr lang="en-US" sz="1200" i="1" dirty="0">
                <a:effectLst/>
                <a:latin typeface="Times New Roman" panose="02020603050405020304" pitchFamily="18" charset="0"/>
                <a:ea typeface="Times New Roman" panose="02020603050405020304" pitchFamily="18" charset="0"/>
              </a:rPr>
              <a:t>Procedia Computer Science</a:t>
            </a:r>
            <a:r>
              <a:rPr lang="en-US" sz="1200" dirty="0">
                <a:effectLst/>
                <a:latin typeface="Times New Roman" panose="02020603050405020304" pitchFamily="18" charset="0"/>
                <a:ea typeface="Times New Roman" panose="02020603050405020304" pitchFamily="18" charset="0"/>
              </a:rPr>
              <a:t>, vol. 230, pp. 1612–1620, 2024.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[6] M. Khatri, et al., “Smart AI-based real-time monitoring system for membrane integrity in RO plants,” </a:t>
            </a:r>
            <a:r>
              <a:rPr lang="en-US" sz="1200" i="1" dirty="0">
                <a:effectLst/>
                <a:latin typeface="Times New Roman" panose="02020603050405020304" pitchFamily="18" charset="0"/>
                <a:ea typeface="Times New Roman" panose="02020603050405020304" pitchFamily="18" charset="0"/>
              </a:rPr>
              <a:t>Journal of Water Process Engineering</a:t>
            </a:r>
            <a:r>
              <a:rPr lang="en-US" sz="1200" dirty="0">
                <a:effectLst/>
                <a:latin typeface="Times New Roman" panose="02020603050405020304" pitchFamily="18" charset="0"/>
                <a:ea typeface="Times New Roman" panose="02020603050405020304" pitchFamily="18" charset="0"/>
              </a:rPr>
              <a:t>, vol. 60, p. 104303, 2024.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[7] F. Alqahtani, et al., “Towards sustainable water treatment: SCADA-based control architecture with integrated AI models,” </a:t>
            </a:r>
            <a:r>
              <a:rPr lang="en-US" sz="1200" i="1" dirty="0">
                <a:effectLst/>
                <a:latin typeface="Times New Roman" panose="02020603050405020304" pitchFamily="18" charset="0"/>
                <a:ea typeface="Times New Roman" panose="02020603050405020304" pitchFamily="18" charset="0"/>
              </a:rPr>
              <a:t>Discover Water</a:t>
            </a:r>
            <a:r>
              <a:rPr lang="en-US" sz="1200" dirty="0">
                <a:effectLst/>
                <a:latin typeface="Times New Roman" panose="02020603050405020304" pitchFamily="18" charset="0"/>
                <a:ea typeface="Times New Roman" panose="02020603050405020304" pitchFamily="18" charset="0"/>
              </a:rPr>
              <a:t>, vol. 4, p. 10, 2024.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[8] T. M. Mansour and S. H. Mohamed, “SCADA-enabled distributed control for real-time water quality assurance in desalination plants,” </a:t>
            </a:r>
            <a:r>
              <a:rPr lang="en-US" sz="1200" i="1" dirty="0">
                <a:effectLst/>
                <a:latin typeface="Times New Roman" panose="02020603050405020304" pitchFamily="18" charset="0"/>
                <a:ea typeface="Times New Roman" panose="02020603050405020304" pitchFamily="18" charset="0"/>
              </a:rPr>
              <a:t>Desalination and Water Treatment</a:t>
            </a:r>
            <a:r>
              <a:rPr lang="en-US" sz="1200" dirty="0">
                <a:effectLst/>
                <a:latin typeface="Times New Roman" panose="02020603050405020304" pitchFamily="18" charset="0"/>
                <a:ea typeface="Times New Roman" panose="02020603050405020304" pitchFamily="18" charset="0"/>
              </a:rPr>
              <a:t>, vol. 289, pp. 143–152, 2023.</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[9] A. S. A. Mohammed, M. A. Ahmed, M. E. Elkheir, and S. A. E. A. Habib, “A Review of Modern SCADA Security Threats and Countermeasures,” </a:t>
            </a:r>
            <a:r>
              <a:rPr lang="en-US" sz="1200" i="1" dirty="0">
                <a:effectLst/>
                <a:latin typeface="Times New Roman" panose="02020603050405020304" pitchFamily="18" charset="0"/>
                <a:ea typeface="Times New Roman" panose="02020603050405020304" pitchFamily="18" charset="0"/>
              </a:rPr>
              <a:t>Heliyon</a:t>
            </a:r>
            <a:r>
              <a:rPr lang="en-US" sz="1200" dirty="0">
                <a:effectLst/>
                <a:latin typeface="Times New Roman" panose="02020603050405020304" pitchFamily="18" charset="0"/>
                <a:ea typeface="Times New Roman" panose="02020603050405020304" pitchFamily="18" charset="0"/>
              </a:rPr>
              <a:t>, vol. 10, no. 1, p. e24058, Jan. 2024.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[10] M. Alam, R. Islam, and A. Almogren, “A Secure Data Transmission Framework for SCADA Systems Using Lightweight Encryption and MQTT Protocol,” </a:t>
            </a:r>
            <a:r>
              <a:rPr lang="en-US" sz="1200" i="1" dirty="0">
                <a:effectLst/>
                <a:latin typeface="Times New Roman" panose="02020603050405020304" pitchFamily="18" charset="0"/>
                <a:ea typeface="Times New Roman" panose="02020603050405020304" pitchFamily="18" charset="0"/>
              </a:rPr>
              <a:t>IEEE Access</a:t>
            </a:r>
            <a:r>
              <a:rPr lang="en-US" sz="1200" dirty="0">
                <a:effectLst/>
                <a:latin typeface="Times New Roman" panose="02020603050405020304" pitchFamily="18" charset="0"/>
                <a:ea typeface="Times New Roman" panose="02020603050405020304" pitchFamily="18" charset="0"/>
              </a:rPr>
              <a:t>, vol. 9, pp. 106115–106130, 2021. </a:t>
            </a:r>
          </a:p>
          <a:p>
            <a:pPr marL="0" marR="0"/>
            <a:endParaRPr lang="en-US" sz="1200" dirty="0">
              <a:effectLst/>
              <a:latin typeface="Times New Roman" panose="02020603050405020304" pitchFamily="18" charset="0"/>
              <a:ea typeface="Times New Roman" panose="02020603050405020304" pitchFamily="18" charset="0"/>
            </a:endParaRPr>
          </a:p>
          <a:p>
            <a:pPr marL="0" marR="0"/>
            <a:r>
              <a:rPr lang="en-US" sz="1200" dirty="0">
                <a:effectLst/>
                <a:latin typeface="Times New Roman" panose="02020603050405020304" pitchFamily="18" charset="0"/>
                <a:ea typeface="Times New Roman" panose="02020603050405020304" pitchFamily="18" charset="0"/>
              </a:rPr>
              <a:t>[11] A. Umachagi, V. S. Anami, and S. S. Manvi, “PLC and SCADA based industrial automation in water treatment plant,” </a:t>
            </a:r>
            <a:r>
              <a:rPr lang="en-US" sz="1200" i="1" dirty="0">
                <a:effectLst/>
                <a:latin typeface="Times New Roman" panose="02020603050405020304" pitchFamily="18" charset="0"/>
                <a:ea typeface="Times New Roman" panose="02020603050405020304" pitchFamily="18" charset="0"/>
              </a:rPr>
              <a:t>Materials Today: Proceedings</a:t>
            </a:r>
            <a:r>
              <a:rPr lang="en-US" sz="1200" dirty="0">
                <a:effectLst/>
                <a:latin typeface="Times New Roman" panose="02020603050405020304" pitchFamily="18" charset="0"/>
                <a:ea typeface="Times New Roman" panose="02020603050405020304" pitchFamily="18" charset="0"/>
              </a:rPr>
              <a:t>, vol. 37, pp. 387–391, 2020.</a:t>
            </a:r>
            <a:br>
              <a:rPr lang="en-US" sz="1200" dirty="0">
                <a:effectLst/>
                <a:latin typeface="Times New Roman" panose="02020603050405020304" pitchFamily="18" charset="0"/>
                <a:ea typeface="Times New Roman" panose="02020603050405020304" pitchFamily="18" charset="0"/>
              </a:rPr>
            </a:br>
            <a:endParaRPr 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4238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387165"/>
            <a:ext cx="2294468" cy="628837"/>
          </a:xfrm>
        </p:spPr>
        <p:txBody>
          <a:bodyPr/>
          <a:lstStyle/>
          <a:p>
            <a:pPr marL="0" marR="0">
              <a:lnSpc>
                <a:spcPct val="107000"/>
              </a:lnSpc>
              <a:spcBef>
                <a:spcPts val="1200"/>
              </a:spcBef>
              <a:spcAft>
                <a:spcPts val="0"/>
              </a:spcAft>
            </a:pPr>
            <a:r>
              <a:rPr lang="en-US" sz="18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Problem Statement</a:t>
            </a:r>
            <a:endParaRPr lang="en-US" sz="1800" b="1" kern="0" dirty="0">
              <a:solidFill>
                <a:schemeClr val="tx1"/>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814916" y="1182231"/>
            <a:ext cx="7101417" cy="2246769"/>
          </a:xfrm>
          <a:prstGeom prst="rect">
            <a:avLst/>
          </a:prstGeom>
          <a:noFill/>
        </p:spPr>
        <p:txBody>
          <a:bodyPr wrap="square">
            <a:spAutoFit/>
          </a:bodyPr>
          <a:lstStyle/>
          <a:p>
            <a:pPr marL="0" marR="0" algn="just"/>
            <a:endParaRPr lang="en-US" sz="1400" dirty="0">
              <a:effectLst/>
              <a:latin typeface="Times New Roman" panose="02020603050405020304" pitchFamily="18" charset="0"/>
              <a:ea typeface="Times New Roman" panose="02020603050405020304" pitchFamily="18" charset="0"/>
            </a:endParaRPr>
          </a:p>
          <a:p>
            <a:r>
              <a:rPr lang="ar-SA"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Identified Gap</a:t>
            </a:r>
          </a:p>
          <a:p>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Few studies fully integrate PLC, SCADA, IoT, and AI into one unified smart control system for desalination.</a:t>
            </a:r>
          </a:p>
          <a:p>
            <a:endParaRPr lang="en-US" sz="1400" dirty="0">
              <a:latin typeface="Times New Roman" panose="02020603050405020304" pitchFamily="18" charset="0"/>
              <a:cs typeface="Times New Roman" panose="02020603050405020304" pitchFamily="18" charset="0"/>
            </a:endParaRPr>
          </a:p>
          <a:p>
            <a:r>
              <a:rPr lang="ar-SA" sz="1400" dirty="0">
                <a:latin typeface="Times New Roman" panose="02020603050405020304" pitchFamily="18" charset="0"/>
                <a:cs typeface="Times New Roman" panose="02020603050405020304" pitchFamily="18" charset="0"/>
              </a:rPr>
              <a:t>🔸 </a:t>
            </a:r>
            <a:r>
              <a:rPr lang="en-US" sz="1400" b="1" dirty="0">
                <a:latin typeface="Times New Roman" panose="02020603050405020304" pitchFamily="18" charset="0"/>
                <a:cs typeface="Times New Roman" panose="02020603050405020304" pitchFamily="18" charset="0"/>
              </a:rPr>
              <a:t>Contribution</a:t>
            </a:r>
          </a:p>
          <a:p>
            <a:br>
              <a:rPr lang="en-US" sz="1400" dirty="0">
                <a:latin typeface="Times New Roman" panose="02020603050405020304" pitchFamily="18" charset="0"/>
                <a:cs typeface="Times New Roman" panose="02020603050405020304" pitchFamily="18" charset="0"/>
              </a:rPr>
            </a:br>
            <a:r>
              <a:rPr lang="en-US" sz="1400" dirty="0">
                <a:latin typeface="Times New Roman" panose="02020603050405020304" pitchFamily="18" charset="0"/>
                <a:cs typeface="Times New Roman" panose="02020603050405020304" pitchFamily="18" charset="0"/>
              </a:rPr>
              <a:t>This research proposes a scalable, intelligent control architecture to optimize operations, reduce failures, and support remote management of desalination plants.</a:t>
            </a:r>
          </a:p>
        </p:txBody>
      </p:sp>
    </p:spTree>
    <p:extLst>
      <p:ext uri="{BB962C8B-B14F-4D97-AF65-F5344CB8AC3E}">
        <p14:creationId xmlns:p14="http://schemas.microsoft.com/office/powerpoint/2010/main" val="238666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0998" y="387165"/>
            <a:ext cx="2294468" cy="628837"/>
          </a:xfrm>
        </p:spPr>
        <p:txBody>
          <a:bodyPr/>
          <a:lstStyle/>
          <a:p>
            <a:pPr marL="0" marR="0">
              <a:lnSpc>
                <a:spcPct val="107000"/>
              </a:lnSpc>
              <a:spcBef>
                <a:spcPts val="1200"/>
              </a:spcBef>
              <a:spcAft>
                <a:spcPts val="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518583" y="945164"/>
            <a:ext cx="8755419" cy="3046988"/>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system is a smart distributed control architecture tailored for automating and optimizing Reverse Osmosis (RO) desalination plants. It integrates four major technologies: PLC, SCADA, IoT, and Artificial Intelligence (AI) to enable intelligent, real-time, and autonomous operation.</a:t>
            </a: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PLC Layer</a:t>
            </a:r>
            <a:r>
              <a:rPr lang="en-US" sz="1200" dirty="0">
                <a:latin typeface="Times New Roman" panose="02020603050405020304" pitchFamily="18" charset="0"/>
                <a:cs typeface="Times New Roman" panose="02020603050405020304" pitchFamily="18" charset="0"/>
              </a:rPr>
              <a:t>: Uses Siemens S7-300 or equivalent to control pumps, valves, and dosing systems through ladder logic in TIA Portal. Ensures precise and reliable execution of each treatment stage including pre-treatment and membrane flushing.</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SCADA Layer</a:t>
            </a:r>
            <a:r>
              <a:rPr lang="en-US" sz="1200" dirty="0">
                <a:latin typeface="Times New Roman" panose="02020603050405020304" pitchFamily="18" charset="0"/>
                <a:cs typeface="Times New Roman" panose="02020603050405020304" pitchFamily="18" charset="0"/>
              </a:rPr>
              <a:t>: Acts as the supervisory interface, enabling real-time visualization, data acquisition, alarm generation, and performance logging. Operators can track key metrics such as pH, conductivity, flow rate, and membrane pressure using Modbus or PROFIBUS.</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IoT Layer</a:t>
            </a:r>
            <a:r>
              <a:rPr lang="en-US" sz="1200" dirty="0">
                <a:latin typeface="Times New Roman" panose="02020603050405020304" pitchFamily="18" charset="0"/>
                <a:cs typeface="Times New Roman" panose="02020603050405020304" pitchFamily="18" charset="0"/>
              </a:rPr>
              <a:t>: Employs wireless protocols like LoRaWAN or Zigbee to connect sensors measuring turbidity, salinity, equipment vibration, and temperature. Supports remote diagnostics and monitoring, even in off-grid facilities.</a:t>
            </a:r>
          </a:p>
          <a:p>
            <a:pPr>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AI Integration</a:t>
            </a:r>
            <a:r>
              <a:rPr lang="en-US" sz="1200" dirty="0">
                <a:latin typeface="Times New Roman" panose="02020603050405020304" pitchFamily="18" charset="0"/>
                <a:cs typeface="Times New Roman" panose="02020603050405020304" pitchFamily="18" charset="0"/>
              </a:rPr>
              <a:t>: Utilizes machine learning algorithms trained on historical plant data to perform predictive maintenance, detect early faults (e.g., membrane fouling), and dynamically optimize pump operations and energy usage. AI can operate at the edge or on cloud platforms.</a:t>
            </a:r>
          </a:p>
          <a:p>
            <a:r>
              <a:rPr lang="en-US" sz="1200" dirty="0">
                <a:latin typeface="Times New Roman" panose="02020603050405020304" pitchFamily="18" charset="0"/>
                <a:cs typeface="Times New Roman" panose="02020603050405020304" pitchFamily="18" charset="0"/>
              </a:rPr>
              <a:t>This system enhances operational efficiency, reduces energy consumption, minimizes human intervention, and ensures water quality and resilience—especially in remote or resource-constrained environments</a:t>
            </a:r>
          </a:p>
        </p:txBody>
      </p:sp>
      <p:pic>
        <p:nvPicPr>
          <p:cNvPr id="8" name="Picture 7">
            <a:extLst>
              <a:ext uri="{FF2B5EF4-FFF2-40B4-BE49-F238E27FC236}">
                <a16:creationId xmlns:a16="http://schemas.microsoft.com/office/drawing/2014/main" id="{C9EBB343-D6EA-4333-B164-98E4A0CB47ED}"/>
              </a:ext>
            </a:extLst>
          </p:cNvPr>
          <p:cNvPicPr/>
          <p:nvPr/>
        </p:nvPicPr>
        <p:blipFill>
          <a:blip r:embed="rId3">
            <a:extLst>
              <a:ext uri="{28A0092B-C50C-407E-A947-70E740481C1C}">
                <a14:useLocalDpi xmlns:a14="http://schemas.microsoft.com/office/drawing/2010/main" val="0"/>
              </a:ext>
            </a:extLst>
          </a:blip>
          <a:stretch>
            <a:fillRect/>
          </a:stretch>
        </p:blipFill>
        <p:spPr>
          <a:xfrm>
            <a:off x="1695891" y="3992152"/>
            <a:ext cx="5390709" cy="2671115"/>
          </a:xfrm>
          <a:prstGeom prst="rect">
            <a:avLst/>
          </a:prstGeom>
        </p:spPr>
      </p:pic>
    </p:spTree>
    <p:extLst>
      <p:ext uri="{BB962C8B-B14F-4D97-AF65-F5344CB8AC3E}">
        <p14:creationId xmlns:p14="http://schemas.microsoft.com/office/powerpoint/2010/main" val="12290309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9144" y="458743"/>
            <a:ext cx="2294468" cy="628837"/>
          </a:xfrm>
        </p:spPr>
        <p:txBody>
          <a:bodyPr/>
          <a:lstStyle/>
          <a:p>
            <a:pPr marL="0" marR="0">
              <a:lnSpc>
                <a:spcPct val="107000"/>
              </a:lnSpc>
              <a:spcBef>
                <a:spcPts val="1200"/>
              </a:spcBef>
              <a:spcAft>
                <a:spcPts val="0"/>
              </a:spcAft>
            </a:pPr>
            <a:r>
              <a:rPr lang="en-US" sz="1800" b="1"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System Architecture</a:t>
            </a:r>
            <a:endParaRPr lang="en-US" sz="1400" b="1" kern="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8" name="TextBox 7">
            <a:extLst>
              <a:ext uri="{FF2B5EF4-FFF2-40B4-BE49-F238E27FC236}">
                <a16:creationId xmlns:a16="http://schemas.microsoft.com/office/drawing/2014/main" id="{0BC5C05E-EC04-470F-845B-8EEC141099B6}"/>
              </a:ext>
            </a:extLst>
          </p:cNvPr>
          <p:cNvSpPr txBox="1"/>
          <p:nvPr/>
        </p:nvSpPr>
        <p:spPr>
          <a:xfrm>
            <a:off x="247650" y="1206113"/>
            <a:ext cx="4790017" cy="526297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The proposed smart distributed control system adopts a modular, layered architecture optimized for water desalination, particularly in off-grid or decentralized environments. It comprises five integrated layers:</a:t>
            </a:r>
          </a:p>
          <a:p>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IoT Sensing Layer</a:t>
            </a:r>
            <a:r>
              <a:rPr lang="en-US" sz="1200" dirty="0">
                <a:latin typeface="Times New Roman" panose="02020603050405020304" pitchFamily="18" charset="0"/>
                <a:cs typeface="Times New Roman" panose="02020603050405020304" pitchFamily="18" charset="0"/>
              </a:rPr>
              <a:t>: Deploys smart sensors (pH, turbidity, salinity, flow, temperature) connected via LoRaWAN, Zigbee, or NB-IoT to collect real-time water quality data.</a:t>
            </a: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PLC Control Layer</a:t>
            </a:r>
            <a:r>
              <a:rPr lang="en-US" sz="1200" dirty="0">
                <a:latin typeface="Times New Roman" panose="02020603050405020304" pitchFamily="18" charset="0"/>
                <a:cs typeface="Times New Roman" panose="02020603050405020304" pitchFamily="18" charset="0"/>
              </a:rPr>
              <a:t>: Uses Siemens S7-300 or similar PLCs programmed in ladder logic to control pumps, valves, and dosing systems, ensuring fast and reliable actuation.</a:t>
            </a: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SCADA Monitoring Layer</a:t>
            </a:r>
            <a:r>
              <a:rPr lang="en-US" sz="1200" dirty="0">
                <a:latin typeface="Times New Roman" panose="02020603050405020304" pitchFamily="18" charset="0"/>
                <a:cs typeface="Times New Roman" panose="02020603050405020304" pitchFamily="18" charset="0"/>
              </a:rPr>
              <a:t>: Supervises system behavior through Modbus or PROFIBUS, offering real-time visualization, trend logging, alarms, and remote control via HMI.</a:t>
            </a: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AI &amp; Analytics Layer</a:t>
            </a:r>
            <a:r>
              <a:rPr lang="en-US" sz="1200" dirty="0">
                <a:latin typeface="Times New Roman" panose="02020603050405020304" pitchFamily="18" charset="0"/>
                <a:cs typeface="Times New Roman" panose="02020603050405020304" pitchFamily="18" charset="0"/>
              </a:rPr>
              <a:t>: Implements machine learning models (e.g., ANN, SVM, RL) for predictive maintenance, anomaly detection, and dynamic energy optimization.</a:t>
            </a: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r>
              <a:rPr lang="en-US" sz="1200" b="1" dirty="0">
                <a:latin typeface="Times New Roman" panose="02020603050405020304" pitchFamily="18" charset="0"/>
                <a:cs typeface="Times New Roman" panose="02020603050405020304" pitchFamily="18" charset="0"/>
              </a:rPr>
              <a:t>Cloud/Data Layer</a:t>
            </a:r>
            <a:r>
              <a:rPr lang="en-US" sz="1200" dirty="0">
                <a:latin typeface="Times New Roman" panose="02020603050405020304" pitchFamily="18" charset="0"/>
                <a:cs typeface="Times New Roman" panose="02020603050405020304" pitchFamily="18" charset="0"/>
              </a:rPr>
              <a:t>: Facilitates remote diagnostics and long-term analytics via secure MQTT/HTTPS protocols on cloud platforms like AWS or Azure.</a:t>
            </a: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pPr>
              <a:buFont typeface="+mj-lt"/>
              <a:buAutoNum type="arabicPeriod"/>
            </a:pPr>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This interconnected and scalable system ensures automation, energy efficiency, and intelligent decision-making—paving the way for smart water grid integration.</a:t>
            </a:r>
          </a:p>
        </p:txBody>
      </p:sp>
      <p:pic>
        <p:nvPicPr>
          <p:cNvPr id="9" name="Picture 8">
            <a:extLst>
              <a:ext uri="{FF2B5EF4-FFF2-40B4-BE49-F238E27FC236}">
                <a16:creationId xmlns:a16="http://schemas.microsoft.com/office/drawing/2014/main" id="{C30A74AC-B5D8-4208-9C16-8B0700F906EE}"/>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367867" y="866880"/>
            <a:ext cx="3750310" cy="5745587"/>
          </a:xfrm>
          <a:prstGeom prst="rect">
            <a:avLst/>
          </a:prstGeom>
        </p:spPr>
      </p:pic>
    </p:spTree>
    <p:extLst>
      <p:ext uri="{BB962C8B-B14F-4D97-AF65-F5344CB8AC3E}">
        <p14:creationId xmlns:p14="http://schemas.microsoft.com/office/powerpoint/2010/main" val="799211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24" name="TextBox 23">
            <a:extLst>
              <a:ext uri="{FF2B5EF4-FFF2-40B4-BE49-F238E27FC236}">
                <a16:creationId xmlns:a16="http://schemas.microsoft.com/office/drawing/2014/main" id="{7D273773-5E44-437C-B01C-19EB39D78E7B}"/>
              </a:ext>
            </a:extLst>
          </p:cNvPr>
          <p:cNvSpPr txBox="1"/>
          <p:nvPr/>
        </p:nvSpPr>
        <p:spPr>
          <a:xfrm>
            <a:off x="501650" y="847516"/>
            <a:ext cx="6100232" cy="646331"/>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This study adopts a design-based experimental methodology to develop a smart, distributed control system combining PLC, SCADA, IoT, and AI layers for reverse osmosis (RO) desalination. The process is divided into key phases : </a:t>
            </a:r>
            <a:endParaRPr lang="ar-SA" sz="1200" dirty="0">
              <a:latin typeface="Times New Roman" panose="02020603050405020304" pitchFamily="18" charset="0"/>
              <a:cs typeface="Times New Roman" panose="02020603050405020304" pitchFamily="18" charset="0"/>
            </a:endParaRPr>
          </a:p>
        </p:txBody>
      </p:sp>
      <p:sp>
        <p:nvSpPr>
          <p:cNvPr id="26" name="TextBox 25">
            <a:extLst>
              <a:ext uri="{FF2B5EF4-FFF2-40B4-BE49-F238E27FC236}">
                <a16:creationId xmlns:a16="http://schemas.microsoft.com/office/drawing/2014/main" id="{D87AE7C0-149E-4BF4-84FA-E5125A227C1A}"/>
              </a:ext>
            </a:extLst>
          </p:cNvPr>
          <p:cNvSpPr txBox="1"/>
          <p:nvPr/>
        </p:nvSpPr>
        <p:spPr>
          <a:xfrm>
            <a:off x="349250" y="1664037"/>
            <a:ext cx="6100232" cy="1754326"/>
          </a:xfrm>
          <a:prstGeom prst="rect">
            <a:avLst/>
          </a:prstGeom>
          <a:noFill/>
        </p:spPr>
        <p:txBody>
          <a:bodyPr wrap="square">
            <a:spAutoFit/>
          </a:bodyPr>
          <a:lstStyle/>
          <a:p>
            <a:pPr marL="228600" indent="-228600">
              <a:buAutoNum type="arabicPeriod"/>
            </a:pPr>
            <a:r>
              <a:rPr lang="en-US" sz="1200" b="1" dirty="0">
                <a:latin typeface="Times New Roman" panose="02020603050405020304" pitchFamily="18" charset="0"/>
                <a:cs typeface="Times New Roman" panose="02020603050405020304" pitchFamily="18" charset="0"/>
              </a:rPr>
              <a:t>System Design &amp; Hardware Setup</a:t>
            </a:r>
          </a:p>
          <a:p>
            <a:pPr marL="228600" indent="-228600">
              <a:buAutoNum type="arabicPeriod"/>
            </a:pPr>
            <a:endParaRPr lang="en-US" sz="12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PLCs (Siemens S7-1200)</a:t>
            </a:r>
            <a:r>
              <a:rPr lang="en-US" sz="1200" dirty="0">
                <a:latin typeface="Times New Roman" panose="02020603050405020304" pitchFamily="18" charset="0"/>
                <a:cs typeface="Times New Roman" panose="02020603050405020304" pitchFamily="18" charset="0"/>
              </a:rPr>
              <a:t> control membrane flushing, pump timing, and chemical dosing.</a:t>
            </a:r>
          </a:p>
          <a:p>
            <a:pPr lvl="1">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SCADA (WinCC Advanced)</a:t>
            </a:r>
            <a:r>
              <a:rPr lang="en-US" sz="1200" dirty="0">
                <a:latin typeface="Times New Roman" panose="02020603050405020304" pitchFamily="18" charset="0"/>
                <a:cs typeface="Times New Roman" panose="02020603050405020304" pitchFamily="18" charset="0"/>
              </a:rPr>
              <a:t> monitors flow, pressure, and TDS in real time.</a:t>
            </a:r>
          </a:p>
          <a:p>
            <a:pPr lvl="1">
              <a:buFont typeface="Arial" panose="020B0604020202020204" pitchFamily="34" charset="0"/>
              <a:buChar char="•"/>
            </a:pPr>
            <a:endParaRPr lang="en-US" sz="1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b="1" dirty="0">
                <a:latin typeface="Times New Roman" panose="02020603050405020304" pitchFamily="18" charset="0"/>
                <a:cs typeface="Times New Roman" panose="02020603050405020304" pitchFamily="18" charset="0"/>
              </a:rPr>
              <a:t>IoT modules (ESP32)</a:t>
            </a:r>
            <a:r>
              <a:rPr lang="en-US" sz="1200" dirty="0">
                <a:latin typeface="Times New Roman" panose="02020603050405020304" pitchFamily="18" charset="0"/>
                <a:cs typeface="Times New Roman" panose="02020603050405020304" pitchFamily="18" charset="0"/>
              </a:rPr>
              <a:t> collect temperature, turbidity, and TDS data via LoRaWAN/Wi-Fi for analysis</a:t>
            </a:r>
          </a:p>
        </p:txBody>
      </p:sp>
      <p:pic>
        <p:nvPicPr>
          <p:cNvPr id="28" name="Picture 27">
            <a:extLst>
              <a:ext uri="{FF2B5EF4-FFF2-40B4-BE49-F238E27FC236}">
                <a16:creationId xmlns:a16="http://schemas.microsoft.com/office/drawing/2014/main" id="{B29BA29E-9594-4623-B213-382C63E50E5C}"/>
              </a:ext>
            </a:extLst>
          </p:cNvPr>
          <p:cNvPicPr>
            <a:picLocks noChangeAspect="1"/>
          </p:cNvPicPr>
          <p:nvPr/>
        </p:nvPicPr>
        <p:blipFill rotWithShape="1">
          <a:blip r:embed="rId3"/>
          <a:srcRect t="20309" b="10732"/>
          <a:stretch/>
        </p:blipFill>
        <p:spPr>
          <a:xfrm>
            <a:off x="2129366" y="3588553"/>
            <a:ext cx="4737101" cy="3006706"/>
          </a:xfrm>
          <a:prstGeom prst="rect">
            <a:avLst/>
          </a:prstGeom>
        </p:spPr>
      </p:pic>
    </p:spTree>
    <p:extLst>
      <p:ext uri="{BB962C8B-B14F-4D97-AF65-F5344CB8AC3E}">
        <p14:creationId xmlns:p14="http://schemas.microsoft.com/office/powerpoint/2010/main" val="15489056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08346B98-06BF-43C5-BB23-C4FCB875D7DE}"/>
              </a:ext>
            </a:extLst>
          </p:cNvPr>
          <p:cNvSpPr txBox="1"/>
          <p:nvPr/>
        </p:nvSpPr>
        <p:spPr>
          <a:xfrm>
            <a:off x="177801" y="262741"/>
            <a:ext cx="7363882" cy="584775"/>
          </a:xfrm>
          <a:prstGeom prst="rect">
            <a:avLst/>
          </a:prstGeom>
          <a:noFill/>
        </p:spPr>
        <p:txBody>
          <a:bodyPr wrap="square">
            <a:spAutoFit/>
          </a:bodyPr>
          <a:lstStyle/>
          <a:p>
            <a:pPr marL="0" marR="0">
              <a:spcBef>
                <a:spcPts val="200"/>
              </a:spcBef>
              <a:spcAft>
                <a:spcPts val="0"/>
              </a:spcAft>
            </a:pPr>
            <a:r>
              <a:rPr lang="en-US"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Methodology</a:t>
            </a:r>
            <a:endParaRPr lang="ar-SA" b="1" dirty="0">
              <a:latin typeface="Times New Roman" panose="02020603050405020304" pitchFamily="18" charset="0"/>
              <a:cs typeface="Times New Roman" panose="02020603050405020304" pitchFamily="18" charset="0"/>
            </a:endParaRPr>
          </a:p>
          <a:p>
            <a:endParaRPr lang="en-US" sz="1400" b="1"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67DE2140-2E52-4559-AA1E-6125A7F83362}"/>
              </a:ext>
            </a:extLst>
          </p:cNvPr>
          <p:cNvSpPr txBox="1"/>
          <p:nvPr/>
        </p:nvSpPr>
        <p:spPr>
          <a:xfrm>
            <a:off x="416983" y="847516"/>
            <a:ext cx="6100232" cy="1015663"/>
          </a:xfrm>
          <a:prstGeom prst="rect">
            <a:avLst/>
          </a:prstGeom>
          <a:noFill/>
        </p:spPr>
        <p:txBody>
          <a:bodyPr wrap="square">
            <a:spAutoFit/>
          </a:bodyPr>
          <a:lstStyle/>
          <a:p>
            <a:r>
              <a:rPr lang="ar-SA" sz="1200" b="1" dirty="0">
                <a:latin typeface="Times New Roman" panose="02020603050405020304" pitchFamily="18" charset="0"/>
                <a:cs typeface="Times New Roman" panose="02020603050405020304" pitchFamily="18" charset="0"/>
              </a:rPr>
              <a:t>2</a:t>
            </a:r>
            <a:r>
              <a:rPr lang="en-US" sz="1200" b="1" dirty="0">
                <a:latin typeface="Times New Roman" panose="02020603050405020304" pitchFamily="18" charset="0"/>
                <a:cs typeface="Times New Roman" panose="02020603050405020304" pitchFamily="18" charset="0"/>
              </a:rPr>
              <a:t>. Control Logic &amp; Communication</a:t>
            </a:r>
          </a:p>
          <a:p>
            <a:endParaRPr lang="en-US" sz="1200" b="1"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Control logic is implemented in ladder logic using TIA Portal v16.</a:t>
            </a:r>
          </a:p>
          <a:p>
            <a:pPr lvl="1">
              <a:buFont typeface="Arial" panose="020B0604020202020204" pitchFamily="34" charset="0"/>
              <a:buChar char="•"/>
            </a:pPr>
            <a:r>
              <a:rPr lang="en-US" sz="1200" dirty="0">
                <a:latin typeface="Times New Roman" panose="02020603050405020304" pitchFamily="18" charset="0"/>
                <a:cs typeface="Times New Roman" panose="02020603050405020304" pitchFamily="18" charset="0"/>
              </a:rPr>
              <a:t>Modbus TCP/IP and OPC UA protocols handle real-time communication between PLC, SCADA, and IoT layers.</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A76F95E-2865-4637-A2AE-304161A1F81A}"/>
                  </a:ext>
                </a:extLst>
              </p:cNvPr>
              <p:cNvSpPr txBox="1"/>
              <p:nvPr/>
            </p:nvSpPr>
            <p:spPr>
              <a:xfrm>
                <a:off x="349249" y="3089345"/>
                <a:ext cx="7854950" cy="3257174"/>
              </a:xfrm>
              <a:prstGeom prst="rect">
                <a:avLst/>
              </a:prstGeom>
              <a:noFill/>
            </p:spPr>
            <p:txBody>
              <a:bodyPr wrap="square">
                <a:spAutoFit/>
              </a:bodyPr>
              <a:lstStyle/>
              <a:p>
                <a:pPr marL="0" marR="0">
                  <a:spcBef>
                    <a:spcPts val="400"/>
                  </a:spcBef>
                  <a:spcAft>
                    <a:spcPts val="200"/>
                  </a:spcAft>
                </a:pPr>
                <a:r>
                  <a:rPr lang="en-US" sz="1200" b="1" dirty="0">
                    <a:effectLst/>
                    <a:latin typeface="Times New Roman" panose="02020603050405020304" pitchFamily="18" charset="0"/>
                    <a:ea typeface="Times New Roman" panose="02020603050405020304" pitchFamily="18" charset="0"/>
                    <a:cs typeface="Times New Roman" panose="02020603050405020304" pitchFamily="18" charset="0"/>
                  </a:rPr>
                  <a:t>3. AI Model &amp; Prediction Logic</a:t>
                </a:r>
              </a:p>
              <a:p>
                <a:pPr marL="0" marR="0">
                  <a:spcBef>
                    <a:spcPts val="900"/>
                  </a:spcBef>
                  <a:spcAft>
                    <a:spcPts val="900"/>
                  </a:spcAft>
                </a:pPr>
                <a:r>
                  <a:rPr lang="en-US" sz="1200" dirty="0">
                    <a:effectLst/>
                    <a:latin typeface="Times New Roman" panose="02020603050405020304" pitchFamily="18" charset="0"/>
                    <a:ea typeface="Aptos"/>
                    <a:cs typeface="Arial" panose="020B0604020202020204" pitchFamily="34" charset="0"/>
                  </a:rPr>
                  <a:t>A supervised AI model (Random Forest Classifier) was trained on 5,000 labeled samples. Each input sample is:</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r>
                        <a:rPr lang="en-US" sz="1200" i="1">
                          <a:effectLst/>
                          <a:latin typeface="Cambria Math" panose="02040503050406030204" pitchFamily="18" charset="0"/>
                          <a:ea typeface="Aptos"/>
                          <a:cs typeface="Arial" panose="020B0604020202020204" pitchFamily="34" charset="0"/>
                        </a:rPr>
                        <m:t>𝑋</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Pressure</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TDS</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Flow</m:t>
                      </m:r>
                      <m:r>
                        <a:rPr lang="en-US" sz="1200">
                          <a:effectLst/>
                          <a:latin typeface="Cambria Math" panose="02040503050406030204" pitchFamily="18" charset="0"/>
                          <a:ea typeface="Aptos"/>
                          <a:cs typeface="Arial" panose="020B0604020202020204" pitchFamily="34" charset="0"/>
                        </a:rPr>
                        <m:t> </m:t>
                      </m:r>
                      <m:r>
                        <m:rPr>
                          <m:sty m:val="p"/>
                        </m:rPr>
                        <a:rPr lang="en-US" sz="1200">
                          <a:effectLst/>
                          <a:latin typeface="Cambria Math" panose="02040503050406030204" pitchFamily="18" charset="0"/>
                          <a:ea typeface="Aptos"/>
                          <a:cs typeface="Arial" panose="020B0604020202020204" pitchFamily="34" charset="0"/>
                        </a:rPr>
                        <m:t>rate</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Temperature</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pH</m:t>
                      </m:r>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Hours</m:t>
                      </m:r>
                      <m:r>
                        <a:rPr lang="en-US" sz="1200">
                          <a:effectLst/>
                          <a:latin typeface="Cambria Math" panose="02040503050406030204" pitchFamily="18" charset="0"/>
                          <a:ea typeface="Aptos"/>
                          <a:cs typeface="Arial" panose="020B0604020202020204" pitchFamily="34" charset="0"/>
                        </a:rPr>
                        <m:t> </m:t>
                      </m:r>
                      <m:r>
                        <m:rPr>
                          <m:sty m:val="p"/>
                        </m:rPr>
                        <a:rPr lang="en-US" sz="1200">
                          <a:effectLst/>
                          <a:latin typeface="Cambria Math" panose="02040503050406030204" pitchFamily="18" charset="0"/>
                          <a:ea typeface="Aptos"/>
                          <a:cs typeface="Arial" panose="020B0604020202020204" pitchFamily="34" charset="0"/>
                        </a:rPr>
                        <m:t>since</m:t>
                      </m:r>
                      <m:r>
                        <a:rPr lang="en-US" sz="1200">
                          <a:effectLst/>
                          <a:latin typeface="Cambria Math" panose="02040503050406030204" pitchFamily="18" charset="0"/>
                          <a:ea typeface="Aptos"/>
                          <a:cs typeface="Arial" panose="020B0604020202020204" pitchFamily="34" charset="0"/>
                        </a:rPr>
                        <m:t> </m:t>
                      </m:r>
                      <m:r>
                        <m:rPr>
                          <m:sty m:val="p"/>
                        </m:rPr>
                        <a:rPr lang="en-US" sz="1200">
                          <a:effectLst/>
                          <a:latin typeface="Cambria Math" panose="02040503050406030204" pitchFamily="18" charset="0"/>
                          <a:ea typeface="Aptos"/>
                          <a:cs typeface="Arial" panose="020B0604020202020204" pitchFamily="34" charset="0"/>
                        </a:rPr>
                        <m:t>cleaning</m:t>
                      </m:r>
                      <m:r>
                        <a:rPr lang="en-US" sz="1200">
                          <a:effectLst/>
                          <a:latin typeface="Cambria Math" panose="02040503050406030204" pitchFamily="18" charset="0"/>
                          <a:ea typeface="Aptos"/>
                          <a:cs typeface="Arial" panose="020B0604020202020204" pitchFamily="34" charset="0"/>
                        </a:rPr>
                        <m:t>]</m:t>
                      </m:r>
                    </m:oMath>
                  </m:oMathPara>
                </a14:m>
                <a:endParaRPr lang="en-US" sz="1200" dirty="0">
                  <a:effectLst/>
                  <a:latin typeface="Times New Roman" panose="02020603050405020304" pitchFamily="18" charset="0"/>
                  <a:ea typeface="Aptos"/>
                  <a:cs typeface="Arial" panose="020B0604020202020204" pitchFamily="34" charset="0"/>
                </a:endParaRPr>
              </a:p>
              <a:p>
                <a:pPr marL="342900" marR="0" lvl="0" indent="-342900">
                  <a:spcBef>
                    <a:spcPts val="0"/>
                  </a:spcBef>
                  <a:spcAft>
                    <a:spcPts val="1000"/>
                  </a:spcAft>
                  <a:buFont typeface="Symbol" panose="05050102010706020507" pitchFamily="18" charset="2"/>
                  <a:buChar char=""/>
                </a:pPr>
                <a:r>
                  <a:rPr lang="en-US" sz="1200" b="1" dirty="0">
                    <a:effectLst/>
                    <a:latin typeface="Aptos"/>
                    <a:ea typeface="Aptos"/>
                    <a:cs typeface="Symbol" panose="05050102010706020507" pitchFamily="18" charset="2"/>
                  </a:rPr>
                  <a:t>Label (Y)</a:t>
                </a:r>
                <a:r>
                  <a:rPr lang="en-US" sz="1200" dirty="0">
                    <a:effectLst/>
                    <a:latin typeface="Aptos"/>
                    <a:ea typeface="Aptos"/>
                    <a:cs typeface="Symbol" panose="05050102010706020507" pitchFamily="18" charset="2"/>
                  </a:rPr>
                  <a:t>: 1 = Membrane fouling expected 0 = Normal operation</a:t>
                </a:r>
              </a:p>
              <a:p>
                <a:pPr marL="342900" marR="0" lvl="0" indent="-342900">
                  <a:spcBef>
                    <a:spcPts val="0"/>
                  </a:spcBef>
                  <a:spcAft>
                    <a:spcPts val="1000"/>
                  </a:spcAft>
                  <a:buFont typeface="Symbol" panose="05050102010706020507" pitchFamily="18" charset="2"/>
                  <a:buChar char=""/>
                </a:pPr>
                <a:r>
                  <a:rPr lang="en-US" sz="1200" b="1" dirty="0">
                    <a:effectLst/>
                    <a:latin typeface="Aptos"/>
                    <a:ea typeface="Aptos"/>
                    <a:cs typeface="Symbol" panose="05050102010706020507" pitchFamily="18" charset="2"/>
                  </a:rPr>
                  <a:t>Prediction logic</a:t>
                </a:r>
                <a:r>
                  <a:rPr lang="en-US" sz="1200" dirty="0">
                    <a:effectLst/>
                    <a:latin typeface="Aptos"/>
                    <a:ea typeface="Aptos"/>
                    <a:cs typeface="Symbol" panose="05050102010706020507" pitchFamily="18" charset="2"/>
                  </a:rPr>
                  <a:t>:</a:t>
                </a:r>
              </a:p>
              <a:p>
                <a:pPr marL="0" marR="0">
                  <a:spcBef>
                    <a:spcPts val="900"/>
                  </a:spcBef>
                  <a:spcAft>
                    <a:spcPts val="900"/>
                  </a:spcAft>
                </a:pPr>
                <a14:m>
                  <m:oMathPara xmlns:m="http://schemas.openxmlformats.org/officeDocument/2006/math">
                    <m:oMathParaPr>
                      <m:jc m:val="centerGroup"/>
                    </m:oMathParaPr>
                    <m:oMath xmlns:m="http://schemas.openxmlformats.org/officeDocument/2006/math">
                      <m:acc>
                        <m:accPr>
                          <m:chr m:val="̂"/>
                          <m:ctrlPr>
                            <a:rPr lang="en-US" sz="1200" i="1">
                              <a:effectLst/>
                              <a:latin typeface="Cambria Math" panose="02040503050406030204" pitchFamily="18" charset="0"/>
                              <a:ea typeface="Aptos"/>
                              <a:cs typeface="Arial" panose="020B0604020202020204" pitchFamily="34" charset="0"/>
                            </a:rPr>
                          </m:ctrlPr>
                        </m:accPr>
                        <m:e>
                          <m:r>
                            <a:rPr lang="en-US" sz="1200" i="1">
                              <a:effectLst/>
                              <a:latin typeface="Cambria Math" panose="02040503050406030204" pitchFamily="18" charset="0"/>
                              <a:ea typeface="Aptos"/>
                              <a:cs typeface="Arial" panose="020B0604020202020204" pitchFamily="34" charset="0"/>
                            </a:rPr>
                            <m:t>𝑌</m:t>
                          </m:r>
                        </m:e>
                      </m:acc>
                      <m:r>
                        <a:rPr lang="en-US" sz="1200">
                          <a:effectLst/>
                          <a:latin typeface="Cambria Math" panose="02040503050406030204" pitchFamily="18" charset="0"/>
                          <a:ea typeface="Aptos"/>
                          <a:cs typeface="Arial" panose="020B0604020202020204" pitchFamily="34" charset="0"/>
                        </a:rPr>
                        <m:t>=</m:t>
                      </m:r>
                      <m:r>
                        <m:rPr>
                          <m:sty m:val="p"/>
                        </m:rPr>
                        <a:rPr lang="en-US" sz="1200">
                          <a:effectLst/>
                          <a:latin typeface="Cambria Math" panose="02040503050406030204" pitchFamily="18" charset="0"/>
                          <a:ea typeface="Aptos"/>
                          <a:cs typeface="Arial" panose="020B0604020202020204" pitchFamily="34" charset="0"/>
                        </a:rPr>
                        <m:t>mode</m:t>
                      </m:r>
                      <m:r>
                        <a:rPr lang="en-US" sz="1200">
                          <a:effectLst/>
                          <a:latin typeface="Cambria Math" panose="02040503050406030204" pitchFamily="18" charset="0"/>
                          <a:ea typeface="Aptos"/>
                          <a:cs typeface="Arial" panose="020B0604020202020204" pitchFamily="34" charset="0"/>
                        </a:rPr>
                        <m:t>(</m:t>
                      </m:r>
                      <m:sSub>
                        <m:sSubPr>
                          <m:ctrlPr>
                            <a:rPr lang="en-US" sz="1200" i="1">
                              <a:effectLst/>
                              <a:latin typeface="Cambria Math" panose="02040503050406030204" pitchFamily="18" charset="0"/>
                              <a:ea typeface="Aptos"/>
                              <a:cs typeface="Arial" panose="020B0604020202020204" pitchFamily="34" charset="0"/>
                            </a:rPr>
                          </m:ctrlPr>
                        </m:sSubPr>
                        <m:e>
                          <m:r>
                            <a:rPr lang="en-US" sz="1200" i="1">
                              <a:effectLst/>
                              <a:latin typeface="Cambria Math" panose="02040503050406030204" pitchFamily="18" charset="0"/>
                              <a:ea typeface="Aptos"/>
                              <a:cs typeface="Arial" panose="020B0604020202020204" pitchFamily="34" charset="0"/>
                            </a:rPr>
                            <m:t>h</m:t>
                          </m:r>
                        </m:e>
                        <m:sub>
                          <m:r>
                            <a:rPr lang="en-US" sz="1200" i="1">
                              <a:effectLst/>
                              <a:latin typeface="Cambria Math" panose="02040503050406030204" pitchFamily="18" charset="0"/>
                              <a:ea typeface="Aptos"/>
                              <a:cs typeface="Arial" panose="020B0604020202020204" pitchFamily="34" charset="0"/>
                            </a:rPr>
                            <m:t>1</m:t>
                          </m:r>
                        </m:sub>
                      </m:sSub>
                      <m:r>
                        <a:rPr lang="en-US" sz="1200">
                          <a:effectLst/>
                          <a:latin typeface="Cambria Math" panose="02040503050406030204" pitchFamily="18" charset="0"/>
                          <a:ea typeface="Aptos"/>
                          <a:cs typeface="Arial" panose="020B0604020202020204" pitchFamily="34" charset="0"/>
                        </a:rPr>
                        <m:t>(</m:t>
                      </m:r>
                      <m:r>
                        <a:rPr lang="en-US" sz="1200" i="1">
                          <a:effectLst/>
                          <a:latin typeface="Cambria Math" panose="02040503050406030204" pitchFamily="18" charset="0"/>
                          <a:ea typeface="Aptos"/>
                          <a:cs typeface="Arial" panose="020B0604020202020204" pitchFamily="34" charset="0"/>
                        </a:rPr>
                        <m:t>𝑋</m:t>
                      </m:r>
                      <m:r>
                        <a:rPr lang="en-US" sz="1200">
                          <a:effectLst/>
                          <a:latin typeface="Cambria Math" panose="02040503050406030204" pitchFamily="18" charset="0"/>
                          <a:ea typeface="Aptos"/>
                          <a:cs typeface="Arial" panose="020B0604020202020204" pitchFamily="34" charset="0"/>
                        </a:rPr>
                        <m:t>),</m:t>
                      </m:r>
                      <m:sSub>
                        <m:sSubPr>
                          <m:ctrlPr>
                            <a:rPr lang="en-US" sz="1200" i="1">
                              <a:effectLst/>
                              <a:latin typeface="Cambria Math" panose="02040503050406030204" pitchFamily="18" charset="0"/>
                              <a:ea typeface="Aptos"/>
                              <a:cs typeface="Arial" panose="020B0604020202020204" pitchFamily="34" charset="0"/>
                            </a:rPr>
                          </m:ctrlPr>
                        </m:sSubPr>
                        <m:e>
                          <m:r>
                            <a:rPr lang="en-US" sz="1200" i="1">
                              <a:effectLst/>
                              <a:latin typeface="Cambria Math" panose="02040503050406030204" pitchFamily="18" charset="0"/>
                              <a:ea typeface="Aptos"/>
                              <a:cs typeface="Arial" panose="020B0604020202020204" pitchFamily="34" charset="0"/>
                            </a:rPr>
                            <m:t>h</m:t>
                          </m:r>
                        </m:e>
                        <m:sub>
                          <m:r>
                            <a:rPr lang="en-US" sz="1200" i="1">
                              <a:effectLst/>
                              <a:latin typeface="Cambria Math" panose="02040503050406030204" pitchFamily="18" charset="0"/>
                              <a:ea typeface="Aptos"/>
                              <a:cs typeface="Arial" panose="020B0604020202020204" pitchFamily="34" charset="0"/>
                            </a:rPr>
                            <m:t>2</m:t>
                          </m:r>
                        </m:sub>
                      </m:sSub>
                      <m:r>
                        <a:rPr lang="en-US" sz="1200">
                          <a:effectLst/>
                          <a:latin typeface="Cambria Math" panose="02040503050406030204" pitchFamily="18" charset="0"/>
                          <a:ea typeface="Aptos"/>
                          <a:cs typeface="Arial" panose="020B0604020202020204" pitchFamily="34" charset="0"/>
                        </a:rPr>
                        <m:t>(</m:t>
                      </m:r>
                      <m:r>
                        <a:rPr lang="en-US" sz="1200" i="1">
                          <a:effectLst/>
                          <a:latin typeface="Cambria Math" panose="02040503050406030204" pitchFamily="18" charset="0"/>
                          <a:ea typeface="Aptos"/>
                          <a:cs typeface="Arial" panose="020B0604020202020204" pitchFamily="34" charset="0"/>
                        </a:rPr>
                        <m:t>𝑋</m:t>
                      </m:r>
                      <m:r>
                        <a:rPr lang="en-US" sz="1200">
                          <a:effectLst/>
                          <a:latin typeface="Cambria Math" panose="02040503050406030204" pitchFamily="18" charset="0"/>
                          <a:ea typeface="Aptos"/>
                          <a:cs typeface="Arial" panose="020B0604020202020204" pitchFamily="34" charset="0"/>
                        </a:rPr>
                        <m:t>),…,</m:t>
                      </m:r>
                      <m:sSub>
                        <m:sSubPr>
                          <m:ctrlPr>
                            <a:rPr lang="en-US" sz="1200" i="1">
                              <a:effectLst/>
                              <a:latin typeface="Cambria Math" panose="02040503050406030204" pitchFamily="18" charset="0"/>
                              <a:ea typeface="Aptos"/>
                              <a:cs typeface="Arial" panose="020B0604020202020204" pitchFamily="34" charset="0"/>
                            </a:rPr>
                          </m:ctrlPr>
                        </m:sSubPr>
                        <m:e>
                          <m:r>
                            <a:rPr lang="en-US" sz="1200" i="1">
                              <a:effectLst/>
                              <a:latin typeface="Cambria Math" panose="02040503050406030204" pitchFamily="18" charset="0"/>
                              <a:ea typeface="Aptos"/>
                              <a:cs typeface="Arial" panose="020B0604020202020204" pitchFamily="34" charset="0"/>
                            </a:rPr>
                            <m:t>h</m:t>
                          </m:r>
                        </m:e>
                        <m:sub>
                          <m:r>
                            <a:rPr lang="en-US" sz="1200" i="1">
                              <a:effectLst/>
                              <a:latin typeface="Cambria Math" panose="02040503050406030204" pitchFamily="18" charset="0"/>
                              <a:ea typeface="Aptos"/>
                              <a:cs typeface="Arial" panose="020B0604020202020204" pitchFamily="34" charset="0"/>
                            </a:rPr>
                            <m:t>100</m:t>
                          </m:r>
                        </m:sub>
                      </m:sSub>
                      <m:r>
                        <a:rPr lang="en-US" sz="1200">
                          <a:effectLst/>
                          <a:latin typeface="Cambria Math" panose="02040503050406030204" pitchFamily="18" charset="0"/>
                          <a:ea typeface="Aptos"/>
                          <a:cs typeface="Arial" panose="020B0604020202020204" pitchFamily="34" charset="0"/>
                        </a:rPr>
                        <m:t>(</m:t>
                      </m:r>
                      <m:r>
                        <a:rPr lang="en-US" sz="1200" i="1">
                          <a:effectLst/>
                          <a:latin typeface="Cambria Math" panose="02040503050406030204" pitchFamily="18" charset="0"/>
                          <a:ea typeface="Aptos"/>
                          <a:cs typeface="Arial" panose="020B0604020202020204" pitchFamily="34" charset="0"/>
                        </a:rPr>
                        <m:t>𝑋</m:t>
                      </m:r>
                      <m:r>
                        <a:rPr lang="en-US" sz="1200">
                          <a:effectLst/>
                          <a:latin typeface="Cambria Math" panose="02040503050406030204" pitchFamily="18" charset="0"/>
                          <a:ea typeface="Aptos"/>
                          <a:cs typeface="Arial" panose="020B0604020202020204" pitchFamily="34" charset="0"/>
                        </a:rPr>
                        <m:t>))</m:t>
                      </m:r>
                    </m:oMath>
                  </m:oMathPara>
                </a14:m>
                <a:endParaRPr lang="en-US" sz="1200" dirty="0">
                  <a:effectLst/>
                  <a:latin typeface="Times New Roman" panose="02020603050405020304" pitchFamily="18" charset="0"/>
                  <a:ea typeface="Aptos"/>
                  <a:cs typeface="Arial" panose="020B0604020202020204" pitchFamily="34" charset="0"/>
                </a:endParaRPr>
              </a:p>
              <a:p>
                <a:pPr marL="342900" marR="0" lvl="0" indent="-342900">
                  <a:spcBef>
                    <a:spcPts val="0"/>
                  </a:spcBef>
                  <a:spcAft>
                    <a:spcPts val="1000"/>
                  </a:spcAft>
                  <a:buFont typeface="Arial" panose="020B0604020202020204" pitchFamily="34" charset="0"/>
                  <a:buChar char=" "/>
                </a:pPr>
                <a:r>
                  <a:rPr lang="en-US" sz="1200" dirty="0">
                    <a:effectLst/>
                    <a:latin typeface="Aptos"/>
                    <a:ea typeface="Aptos"/>
                    <a:cs typeface="Arial" panose="020B0604020202020204" pitchFamily="34" charset="0"/>
                  </a:rPr>
                  <a:t>where each </a:t>
                </a:r>
                <a14:m>
                  <m:oMath xmlns:m="http://schemas.openxmlformats.org/officeDocument/2006/math">
                    <m:sSub>
                      <m:sSubPr>
                        <m:ctrlPr>
                          <a:rPr lang="en-US" sz="1200" i="1">
                            <a:effectLst/>
                            <a:latin typeface="Cambria Math" panose="02040503050406030204" pitchFamily="18" charset="0"/>
                            <a:ea typeface="Aptos"/>
                            <a:cs typeface="Arial" panose="020B0604020202020204" pitchFamily="34" charset="0"/>
                          </a:rPr>
                        </m:ctrlPr>
                      </m:sSubPr>
                      <m:e>
                        <m:r>
                          <a:rPr lang="en-US" sz="1200" i="1">
                            <a:effectLst/>
                            <a:latin typeface="Cambria Math" panose="02040503050406030204" pitchFamily="18" charset="0"/>
                            <a:ea typeface="Aptos"/>
                            <a:cs typeface="Arial" panose="020B0604020202020204" pitchFamily="34" charset="0"/>
                          </a:rPr>
                          <m:t>h</m:t>
                        </m:r>
                      </m:e>
                      <m:sub>
                        <m:r>
                          <a:rPr lang="en-US" sz="1200" i="1">
                            <a:effectLst/>
                            <a:latin typeface="Cambria Math" panose="02040503050406030204" pitchFamily="18" charset="0"/>
                            <a:ea typeface="Aptos"/>
                            <a:cs typeface="Arial" panose="020B0604020202020204" pitchFamily="34" charset="0"/>
                          </a:rPr>
                          <m:t>𝑖</m:t>
                        </m:r>
                      </m:sub>
                    </m:sSub>
                    <m:r>
                      <a:rPr lang="en-US" sz="1200">
                        <a:effectLst/>
                        <a:latin typeface="Cambria Math" panose="02040503050406030204" pitchFamily="18" charset="0"/>
                        <a:ea typeface="Aptos"/>
                        <a:cs typeface="Arial" panose="020B0604020202020204" pitchFamily="34" charset="0"/>
                      </a:rPr>
                      <m:t>(</m:t>
                    </m:r>
                    <m:r>
                      <a:rPr lang="en-US" sz="1200" i="1">
                        <a:effectLst/>
                        <a:latin typeface="Cambria Math" panose="02040503050406030204" pitchFamily="18" charset="0"/>
                        <a:ea typeface="Aptos"/>
                        <a:cs typeface="Arial" panose="020B0604020202020204" pitchFamily="34" charset="0"/>
                      </a:rPr>
                      <m:t>𝑋</m:t>
                    </m:r>
                    <m:r>
                      <a:rPr lang="en-US" sz="1200">
                        <a:effectLst/>
                        <a:latin typeface="Cambria Math" panose="02040503050406030204" pitchFamily="18" charset="0"/>
                        <a:ea typeface="Aptos"/>
                        <a:cs typeface="Arial" panose="020B0604020202020204" pitchFamily="34" charset="0"/>
                      </a:rPr>
                      <m:t>)</m:t>
                    </m:r>
                  </m:oMath>
                </a14:m>
                <a:r>
                  <a:rPr lang="en-US" sz="1200" dirty="0">
                    <a:effectLst/>
                    <a:latin typeface="Aptos"/>
                    <a:ea typeface="Aptos"/>
                    <a:cs typeface="Arial" panose="020B0604020202020204" pitchFamily="34" charset="0"/>
                  </a:rPr>
                  <a:t> is a decision tree in the Random Forest.</a:t>
                </a:r>
              </a:p>
              <a:p>
                <a:pPr marL="342900" marR="0" lvl="0" indent="-342900">
                  <a:spcBef>
                    <a:spcPts val="0"/>
                  </a:spcBef>
                  <a:spcAft>
                    <a:spcPts val="1000"/>
                  </a:spcAft>
                  <a:buFont typeface="Symbol" panose="05050102010706020507" pitchFamily="18" charset="2"/>
                  <a:buChar char=""/>
                </a:pPr>
                <a:r>
                  <a:rPr lang="en-US" sz="1200" b="1" dirty="0">
                    <a:effectLst/>
                    <a:latin typeface="Aptos"/>
                    <a:ea typeface="Aptos"/>
                    <a:cs typeface="Symbol" panose="05050102010706020507" pitchFamily="18" charset="2"/>
                  </a:rPr>
                  <a:t>Final Model Results</a:t>
                </a:r>
                <a:r>
                  <a:rPr lang="en-US" sz="1200" dirty="0">
                    <a:effectLst/>
                    <a:latin typeface="Aptos"/>
                    <a:ea typeface="Aptos"/>
                    <a:cs typeface="Symbol" panose="05050102010706020507" pitchFamily="18" charset="2"/>
                  </a:rPr>
                  <a:t>:</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Aptos"/>
                    <a:cs typeface="Arial" panose="020B0604020202020204" pitchFamily="34" charset="0"/>
                  </a:rPr>
                  <a:t>Accuracy: 93.7%,</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Aptos"/>
                    <a:cs typeface="Arial" panose="020B0604020202020204" pitchFamily="34" charset="0"/>
                  </a:rPr>
                  <a:t>Precision: 91.2%, Recall: 95.4%, F1-score: 93.2%</a:t>
                </a:r>
              </a:p>
              <a:p>
                <a:pPr marL="742950" marR="0" lvl="1" indent="-285750">
                  <a:spcBef>
                    <a:spcPts val="180"/>
                  </a:spcBef>
                  <a:spcAft>
                    <a:spcPts val="180"/>
                  </a:spcAft>
                  <a:buFont typeface="Courier New" panose="02070309020205020404" pitchFamily="49" charset="0"/>
                  <a:buChar char="o"/>
                </a:pPr>
                <a:r>
                  <a:rPr lang="en-US" sz="1200" dirty="0">
                    <a:effectLst/>
                    <a:latin typeface="Times New Roman" panose="02020603050405020304" pitchFamily="18" charset="0"/>
                    <a:ea typeface="Aptos"/>
                    <a:cs typeface="Arial" panose="020B0604020202020204" pitchFamily="34" charset="0"/>
                  </a:rPr>
                  <a:t>Top features: Pressure (34.2%), TDS (25.5%), Flow (19.3%)</a:t>
                </a:r>
              </a:p>
            </p:txBody>
          </p:sp>
        </mc:Choice>
        <mc:Fallback xmlns="">
          <p:sp>
            <p:nvSpPr>
              <p:cNvPr id="9" name="TextBox 8">
                <a:extLst>
                  <a:ext uri="{FF2B5EF4-FFF2-40B4-BE49-F238E27FC236}">
                    <a16:creationId xmlns:a16="http://schemas.microsoft.com/office/drawing/2014/main" id="{3A76F95E-2865-4637-A2AE-304161A1F81A}"/>
                  </a:ext>
                </a:extLst>
              </p:cNvPr>
              <p:cNvSpPr txBox="1">
                <a:spLocks noRot="1" noChangeAspect="1" noMove="1" noResize="1" noEditPoints="1" noAdjustHandles="1" noChangeArrowheads="1" noChangeShapeType="1" noTextEdit="1"/>
              </p:cNvSpPr>
              <p:nvPr/>
            </p:nvSpPr>
            <p:spPr>
              <a:xfrm>
                <a:off x="349249" y="3089345"/>
                <a:ext cx="7854950" cy="3257174"/>
              </a:xfrm>
              <a:prstGeom prst="rect">
                <a:avLst/>
              </a:prstGeom>
              <a:blipFill>
                <a:blip r:embed="rId3"/>
                <a:stretch>
                  <a:fillRect t="-187" b="-749"/>
                </a:stretch>
              </a:blipFill>
            </p:spPr>
            <p:txBody>
              <a:bodyPr/>
              <a:lstStyle/>
              <a:p>
                <a:r>
                  <a:rPr lang="ar-SA">
                    <a:noFill/>
                  </a:rPr>
                  <a:t> </a:t>
                </a:r>
              </a:p>
            </p:txBody>
          </p:sp>
        </mc:Fallback>
      </mc:AlternateContent>
      <p:pic>
        <p:nvPicPr>
          <p:cNvPr id="10" name="Picture 9">
            <a:extLst>
              <a:ext uri="{FF2B5EF4-FFF2-40B4-BE49-F238E27FC236}">
                <a16:creationId xmlns:a16="http://schemas.microsoft.com/office/drawing/2014/main" id="{FED210ED-2140-4445-92D2-E39820EB4528}"/>
              </a:ext>
            </a:extLst>
          </p:cNvPr>
          <p:cNvPicPr>
            <a:picLocks noChangeAspect="1"/>
          </p:cNvPicPr>
          <p:nvPr/>
        </p:nvPicPr>
        <p:blipFill rotWithShape="1">
          <a:blip r:embed="rId4"/>
          <a:srcRect l="3519" t="20885" r="6666" b="9259"/>
          <a:stretch/>
        </p:blipFill>
        <p:spPr>
          <a:xfrm>
            <a:off x="6662206" y="558080"/>
            <a:ext cx="2237318" cy="2610198"/>
          </a:xfrm>
          <a:prstGeom prst="rect">
            <a:avLst/>
          </a:prstGeom>
        </p:spPr>
      </p:pic>
      <p:pic>
        <p:nvPicPr>
          <p:cNvPr id="15" name="Picture 14">
            <a:extLst>
              <a:ext uri="{FF2B5EF4-FFF2-40B4-BE49-F238E27FC236}">
                <a16:creationId xmlns:a16="http://schemas.microsoft.com/office/drawing/2014/main" id="{D6B7AD6E-FD22-40C0-87CC-9DA3A43AB417}"/>
              </a:ext>
            </a:extLst>
          </p:cNvPr>
          <p:cNvPicPr>
            <a:picLocks noChangeAspect="1"/>
          </p:cNvPicPr>
          <p:nvPr/>
        </p:nvPicPr>
        <p:blipFill rotWithShape="1">
          <a:blip r:embed="rId5"/>
          <a:srcRect l="3518" t="12358"/>
          <a:stretch/>
        </p:blipFill>
        <p:spPr>
          <a:xfrm>
            <a:off x="5892800" y="4066112"/>
            <a:ext cx="1972733" cy="2687990"/>
          </a:xfrm>
          <a:prstGeom prst="rect">
            <a:avLst/>
          </a:prstGeom>
        </p:spPr>
      </p:pic>
    </p:spTree>
    <p:extLst>
      <p:ext uri="{BB962C8B-B14F-4D97-AF65-F5344CB8AC3E}">
        <p14:creationId xmlns:p14="http://schemas.microsoft.com/office/powerpoint/2010/main" val="3403635698"/>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F1F5E5"/>
      </a:accent1>
      <a:accent2>
        <a:srgbClr val="DBF4CA"/>
      </a:accent2>
      <a:accent3>
        <a:srgbClr val="F9F1D2"/>
      </a:accent3>
      <a:accent4>
        <a:srgbClr val="E76618"/>
      </a:accent4>
      <a:accent5>
        <a:srgbClr val="C42F1A"/>
      </a:accent5>
      <a:accent6>
        <a:srgbClr val="918655"/>
      </a:accent6>
      <a:hlink>
        <a:srgbClr val="FFFFFF"/>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2.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1915</Words>
  <Application>Microsoft Office PowerPoint</Application>
  <PresentationFormat>Widescreen</PresentationFormat>
  <Paragraphs>187</Paragraphs>
  <Slides>16</Slides>
  <Notes>16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16</vt:i4>
      </vt:variant>
    </vt:vector>
  </HeadingPairs>
  <TitlesOfParts>
    <vt:vector size="32" baseType="lpstr">
      <vt:lpstr>等线</vt:lpstr>
      <vt:lpstr>Abadi</vt:lpstr>
      <vt:lpstr>Aptos</vt:lpstr>
      <vt:lpstr>Arial</vt:lpstr>
      <vt:lpstr>Calibri</vt:lpstr>
      <vt:lpstr>Calibri Light</vt:lpstr>
      <vt:lpstr>Cambria Math</vt:lpstr>
      <vt:lpstr>Courier New</vt:lpstr>
      <vt:lpstr>Posterama Text Black</vt:lpstr>
      <vt:lpstr>Posterama Text SemiBold</vt:lpstr>
      <vt:lpstr>Symbol</vt:lpstr>
      <vt:lpstr>Times New Roman</vt:lpstr>
      <vt:lpstr>Trebuchet MS</vt:lpstr>
      <vt:lpstr>Wingdings 3</vt:lpstr>
      <vt:lpstr>Custom</vt:lpstr>
      <vt:lpstr>Facet</vt:lpstr>
      <vt:lpstr>Smart Distributed Control System for Water Desalination Using SCADA, PLC, IoT, and AI Technologies</vt:lpstr>
      <vt:lpstr>Contents</vt:lpstr>
      <vt:lpstr>Introduction</vt:lpstr>
      <vt:lpstr>Related Work</vt:lpstr>
      <vt:lpstr>Problem Statement</vt:lpstr>
      <vt:lpstr>Proposed System</vt:lpstr>
      <vt:lpstr>System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2025-07-24T12:37:39Z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